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081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0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CB88A37-1727-49C4-84AA-48F67C884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8D8EBAA-9482-409A-9C94-505A07213C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5D373BA-3761-49D2-9AFF-31FAC3E20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3024E42-FB3C-4A48-A043-97DF705CA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3C21128-495F-4A37-A326-EC4872ACD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3881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8C796CC-650F-4B1E-84EF-BDA8CD92E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D935BA3-FB1A-4CB7-B29C-B48D252538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E4593DA-2F52-49DF-960C-9A61156DF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F0A142B-B5D3-45FD-B22C-F24CCA137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DFCC11C-FB77-4DF4-BF6D-B32568588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5812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9C59D9ED-375D-4E07-ACA8-4AF96328FF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00C3826-861B-4446-A574-65FB3239D4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AB65E72-7526-413B-8F43-0E610FF0C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FE6D266-C13F-4B2F-8A82-BDA35A8F1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3A8394A-8C6F-40EF-BB80-37FEBF62D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9751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E9CA0E0-2ED3-452E-BA15-C023EDB79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5003FB1-73F7-42C2-8037-F8E86C23B2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B8C56D4-49C0-43A9-BF08-7B1E51D32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B8996F4-6A69-4374-AACE-F85166513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1DCB4A6-CB35-4C1C-8E36-D99DC6FB8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837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68AD591-7322-459C-9AE7-F9875547B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4F4A6A5-D960-41D9-9E60-7912EF1830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84950DB-AF93-4892-878A-5582A463A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EB919D1-531D-4E4F-BEA8-D15C326F5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EB07DC3-D714-403E-98DF-5A96CDF8F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1569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9BE7923-4905-47BB-B023-49568E797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8C1AEF9-07A4-4364-AF31-D904365780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4F934FB-25E1-403D-B994-FB055190B7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107045F-A2A5-4007-B62B-732F1AE57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24DB450-A68E-43DC-A96E-872FD982A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6E50A71-17BE-4922-99C3-264B53EAB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4673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CB9C13DF-F632-45CF-8B13-3EC5F312A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A0487F7-98C5-43CD-BEC8-5513F6F81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12EB99D-F6D9-4162-975E-6B988E6FC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83E10183-5509-45BD-94BC-80C0FAC07A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643CAEF2-119A-4CF7-9436-28BFC6C2A0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CEC052A3-A571-4193-BB15-EAB713078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BAA25C12-5760-4350-AF7C-414686D72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8C14D637-4912-4064-9061-7A26A5366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0336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9E048F5-A8BD-4790-BB57-8F476B89E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DA9B0404-BBF1-4409-B2C4-D85B39841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6CCD4F5D-5108-4E4F-B750-3E0553EA6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4C34D203-D370-42E5-BFF2-70C89D5CB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2610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7F98DF2B-998F-4311-ABAB-84D86C03B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F23075FA-FAB9-4748-837F-BB08E2E0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D4BE17E9-42C3-4C59-BC63-8E5C25313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9920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8162C21-F284-42A3-9EB1-B4E1D691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DEB4D89-DCE4-4ABD-A638-CCCB6B4BE5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9A30BE4-E1F8-4569-9914-659C9F775E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C908EC7-5E8F-43A7-B3E4-7919596BF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82AF1BE-E58C-4C63-98A3-165D4C72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959E059-9F72-4E97-8602-F714B52F3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6542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C6AAEFB0-C2EA-4E24-A98A-10EAB7FD5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3BC533DA-E509-4F29-B7DA-FB17B1B242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C425862-CF60-458B-805C-A5CFA84BED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F5FA096-DDF9-4D37-91E3-332BCC66A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1A27B48-E454-471F-8228-958381C87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DB34325-69D9-4771-AD42-FEBE5BF0D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2457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08035594-DC00-4A04-B147-A50C5C69D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286D9EF-B806-40BE-A215-A7E929D47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E9E9353-BC41-4369-BEA2-7B33EA238C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F74C8-4A7D-4E48-A812-2BB4852D38CB}" type="datetimeFigureOut">
              <a:rPr lang="tr-TR" smtClean="0"/>
              <a:t>8.05.2024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A65140A-C0CF-4D46-AED4-6F78EA3A07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0AD8D63-74E3-472F-BC1E-CAF6B73548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B703F-E289-44F1-8177-DC2AA9DAF3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745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8"/>
          <p:cNvSpPr txBox="1"/>
          <p:nvPr/>
        </p:nvSpPr>
        <p:spPr>
          <a:xfrm>
            <a:off x="217440" y="3987761"/>
            <a:ext cx="542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b="1" dirty="0">
                <a:solidFill>
                  <a:srgbClr val="000099"/>
                </a:solidFill>
                <a:latin typeface="Calibri" panose="020F0502020204030204"/>
              </a:rPr>
              <a:t>Vergi Tahakkuk ve Tahsilat Durumu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5 Dikdörtgen"/>
          <p:cNvSpPr/>
          <p:nvPr/>
        </p:nvSpPr>
        <p:spPr>
          <a:xfrm>
            <a:off x="217440" y="948473"/>
            <a:ext cx="54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b="1" dirty="0">
                <a:solidFill>
                  <a:srgbClr val="000099"/>
                </a:solidFill>
                <a:latin typeface="Calibri" panose="020F0502020204030204"/>
              </a:rPr>
              <a:t>Konsolide Bütçe Kamu Gelirleri ve Giderleri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Gelir-Gider Durumu</a:t>
            </a:r>
          </a:p>
        </p:txBody>
      </p:sp>
      <p:sp>
        <p:nvSpPr>
          <p:cNvPr id="14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MALİYE</a:t>
            </a:r>
          </a:p>
        </p:txBody>
      </p:sp>
      <p:graphicFrame>
        <p:nvGraphicFramePr>
          <p:cNvPr id="16" name="Tablo 3">
            <a:extLst>
              <a:ext uri="{FF2B5EF4-FFF2-40B4-BE49-F238E27FC236}">
                <a16:creationId xmlns:a16="http://schemas.microsoft.com/office/drawing/2014/main" id="{5B113943-4B70-4C8A-A4E4-B6B79E92BF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1258757"/>
              </p:ext>
            </p:extLst>
          </p:nvPr>
        </p:nvGraphicFramePr>
        <p:xfrm>
          <a:off x="213120" y="1451880"/>
          <a:ext cx="7166880" cy="2339160"/>
        </p:xfrm>
        <a:graphic>
          <a:graphicData uri="http://schemas.openxmlformats.org/drawingml/2006/table">
            <a:tbl>
              <a:tblPr/>
              <a:tblGrid>
                <a:gridCol w="118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6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78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1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964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Yıllar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1"/>
                        </a:spcBef>
                        <a:spcAft>
                          <a:spcPts val="601"/>
                        </a:spcAft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Bütçe Gelirleri (Bin ₺)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Bütçe Giderleri</a:t>
                      </a:r>
                      <a:endParaRPr lang="tr-TR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(Bin ₺)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Gelir/Gider</a:t>
                      </a:r>
                      <a:endParaRPr lang="tr-TR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Oranı(%)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Türkiye Gelir. Antalya Payı</a:t>
                      </a:r>
                      <a:endParaRPr lang="tr-TR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(%)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560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(Tahakkuk)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(Tahsilât)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3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202…</a:t>
                      </a: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144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144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144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216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288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E2F0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202…</a:t>
                      </a: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144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144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144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216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288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E2F0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8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270360" algn="l"/>
                          <a:tab pos="6301080" algn="r"/>
                        </a:tabLst>
                      </a:pPr>
                      <a:r>
                        <a:rPr lang="tr-TR" sz="1600" b="1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202…</a:t>
                      </a: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144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144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144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216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288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E2F0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7" name="Tablo 4">
            <a:extLst>
              <a:ext uri="{FF2B5EF4-FFF2-40B4-BE49-F238E27FC236}">
                <a16:creationId xmlns:a16="http://schemas.microsoft.com/office/drawing/2014/main" id="{71BB72CD-01D5-4AF3-8F71-4D13292D18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6948425"/>
              </p:ext>
            </p:extLst>
          </p:nvPr>
        </p:nvGraphicFramePr>
        <p:xfrm>
          <a:off x="73080" y="4399920"/>
          <a:ext cx="7395120" cy="1952760"/>
        </p:xfrm>
        <a:graphic>
          <a:graphicData uri="http://schemas.openxmlformats.org/drawingml/2006/table">
            <a:tbl>
              <a:tblPr/>
              <a:tblGrid>
                <a:gridCol w="1215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4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8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3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2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418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Yıllar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Tahakkuk (Bin ₺)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Tahsilât (Bin ₺)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Tah./Tahakkuk</a:t>
                      </a:r>
                      <a:endParaRPr lang="tr-TR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Oranı (%)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Türkiye</a:t>
                      </a:r>
                      <a:endParaRPr lang="tr-TR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Toplam Tahakkuk</a:t>
                      </a:r>
                      <a:endParaRPr lang="tr-TR" sz="1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r>
                        <a:rPr lang="tr-TR" sz="1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İçindeki Payı (%)</a:t>
                      </a: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28080">
                      <a:solidFill>
                        <a:srgbClr val="2F5597"/>
                      </a:solidFill>
                    </a:lnB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63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r>
                        <a:rPr lang="tr-TR" sz="1600" b="1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202…</a:t>
                      </a: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180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180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396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432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2808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E2F0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r>
                        <a:rPr lang="tr-TR" sz="1600" b="1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202…</a:t>
                      </a: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180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180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396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432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E2F0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r>
                        <a:rPr lang="tr-TR" sz="1600" b="1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202… </a:t>
                      </a: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4428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180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180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>
                        <a:latin typeface="Arial"/>
                      </a:endParaRPr>
                    </a:p>
                  </a:txBody>
                  <a:tcPr marL="44280" marR="396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6301080" algn="r"/>
                        </a:tabLst>
                      </a:pPr>
                      <a:endParaRPr lang="tr-TR" sz="1600" b="0" strike="noStrike" spc="-1" dirty="0">
                        <a:latin typeface="Arial"/>
                      </a:endParaRPr>
                    </a:p>
                  </a:txBody>
                  <a:tcPr marL="44280" marR="432000" anchor="ctr">
                    <a:lnL w="12240">
                      <a:solidFill>
                        <a:srgbClr val="2F5597"/>
                      </a:solidFill>
                    </a:lnL>
                    <a:lnR w="12240">
                      <a:solidFill>
                        <a:srgbClr val="2F5597"/>
                      </a:solidFill>
                    </a:lnR>
                    <a:lnT w="12240">
                      <a:solidFill>
                        <a:srgbClr val="2F5597"/>
                      </a:solidFill>
                    </a:lnT>
                    <a:lnB w="12240">
                      <a:solidFill>
                        <a:srgbClr val="2F5597"/>
                      </a:solidFill>
                    </a:lnB>
                    <a:solidFill>
                      <a:srgbClr val="E2F0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1" name="Resim 10">
            <a:extLst>
              <a:ext uri="{FF2B5EF4-FFF2-40B4-BE49-F238E27FC236}">
                <a16:creationId xmlns:a16="http://schemas.microsoft.com/office/drawing/2014/main" id="{9DC7BE71-84EB-431E-8A08-59C96AA86C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5" name="Metin kutusu 10">
            <a:extLst>
              <a:ext uri="{FF2B5EF4-FFF2-40B4-BE49-F238E27FC236}">
                <a16:creationId xmlns:a16="http://schemas.microsoft.com/office/drawing/2014/main" id="{523B5961-D8C4-4C7C-8BD5-8706AAA8FE51}"/>
              </a:ext>
            </a:extLst>
          </p:cNvPr>
          <p:cNvSpPr/>
          <p:nvPr/>
        </p:nvSpPr>
        <p:spPr>
          <a:xfrm>
            <a:off x="7792001" y="1361470"/>
            <a:ext cx="4279491" cy="1722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285840" indent="-285840">
              <a:lnSpc>
                <a:spcPct val="100000"/>
              </a:lnSpc>
              <a:spcAft>
                <a:spcPts val="601"/>
              </a:spcAft>
              <a:buClr>
                <a:srgbClr val="C00000"/>
              </a:buClr>
              <a:buFont typeface="Wingdings" charset="2"/>
              <a:buChar char=""/>
            </a:pPr>
            <a:r>
              <a:rPr lang="tr-TR" sz="1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202… yılı itibarıyla Türkiye’de toplam tahakkuk eden verginin içindeki payı </a:t>
            </a:r>
            <a:r>
              <a:rPr lang="tr-TR" sz="1600" b="0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% </a:t>
            </a:r>
            <a:r>
              <a:rPr lang="tr-TR" sz="1600" spc="-1" dirty="0">
                <a:solidFill>
                  <a:srgbClr val="FF0000"/>
                </a:solidFill>
                <a:latin typeface="Calibri"/>
                <a:ea typeface="DejaVu Sans"/>
              </a:rPr>
              <a:t>……</a:t>
            </a:r>
            <a:endParaRPr lang="tr-TR" sz="1600" b="0" strike="noStrike" spc="-1" dirty="0">
              <a:latin typeface="Arial"/>
            </a:endParaRPr>
          </a:p>
          <a:p>
            <a:pPr marL="285840" indent="-285840">
              <a:lnSpc>
                <a:spcPct val="100000"/>
              </a:lnSpc>
              <a:spcAft>
                <a:spcPts val="601"/>
              </a:spcAft>
              <a:buClr>
                <a:srgbClr val="C00000"/>
              </a:buClr>
              <a:buFont typeface="Wingdings" charset="2"/>
              <a:buChar char=""/>
            </a:pPr>
            <a:r>
              <a:rPr lang="tr-TR" sz="1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202… yılı itibarıyla Tahakkuk eden verginin tahsilat oranı </a:t>
            </a:r>
            <a:r>
              <a:rPr lang="tr-TR" sz="1600" b="0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% </a:t>
            </a:r>
            <a:r>
              <a:rPr lang="tr-TR" sz="1600" spc="-1" dirty="0">
                <a:solidFill>
                  <a:srgbClr val="FF0000"/>
                </a:solidFill>
                <a:latin typeface="Calibri"/>
                <a:ea typeface="DejaVu Sans"/>
              </a:rPr>
              <a:t>…….</a:t>
            </a:r>
            <a:r>
              <a:rPr lang="tr-TR" sz="1600" b="0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’</a:t>
            </a:r>
            <a:r>
              <a:rPr lang="tr-TR" sz="1600" b="0" strike="noStrike" spc="-1" dirty="0" err="1">
                <a:solidFill>
                  <a:srgbClr val="FF0000"/>
                </a:solidFill>
                <a:latin typeface="Calibri"/>
                <a:ea typeface="DejaVu Sans"/>
              </a:rPr>
              <a:t>dir</a:t>
            </a:r>
            <a:r>
              <a:rPr lang="tr-TR" sz="1600" b="0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.</a:t>
            </a:r>
          </a:p>
          <a:p>
            <a:pPr marL="285840" indent="-285840">
              <a:lnSpc>
                <a:spcPct val="100000"/>
              </a:lnSpc>
              <a:spcAft>
                <a:spcPts val="601"/>
              </a:spcAft>
              <a:buClr>
                <a:srgbClr val="C00000"/>
              </a:buClr>
              <a:buFont typeface="Wingdings" charset="2"/>
              <a:buChar char=""/>
            </a:pPr>
            <a:r>
              <a:rPr lang="tr-TR" sz="1600" spc="-1" dirty="0">
                <a:solidFill>
                  <a:srgbClr val="000000"/>
                </a:solidFill>
                <a:latin typeface="Calibri"/>
              </a:rPr>
              <a:t>202… yılı itibariyle Türkiye’de tahakkuk eden verginin tahsilatında  Antalya </a:t>
            </a:r>
            <a:r>
              <a:rPr lang="tr-TR" sz="1600" spc="-1" dirty="0">
                <a:solidFill>
                  <a:srgbClr val="FF0000"/>
                </a:solidFill>
                <a:latin typeface="Calibri"/>
              </a:rPr>
              <a:t>…….</a:t>
            </a:r>
            <a:r>
              <a:rPr lang="tr-TR" sz="1600" spc="-1" dirty="0">
                <a:solidFill>
                  <a:srgbClr val="000000"/>
                </a:solidFill>
                <a:latin typeface="Calibri"/>
              </a:rPr>
              <a:t> sıradadır.</a:t>
            </a:r>
          </a:p>
        </p:txBody>
      </p:sp>
      <p:sp>
        <p:nvSpPr>
          <p:cNvPr id="20" name="Metin kutusu 5">
            <a:extLst>
              <a:ext uri="{FF2B5EF4-FFF2-40B4-BE49-F238E27FC236}">
                <a16:creationId xmlns:a16="http://schemas.microsoft.com/office/drawing/2014/main" id="{BCABC647-1F6A-40DF-BFB8-769695DD28A0}"/>
              </a:ext>
            </a:extLst>
          </p:cNvPr>
          <p:cNvSpPr/>
          <p:nvPr/>
        </p:nvSpPr>
        <p:spPr>
          <a:xfrm>
            <a:off x="7708121" y="4216721"/>
            <a:ext cx="4363371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285840" indent="-285840">
              <a:lnSpc>
                <a:spcPct val="100000"/>
              </a:lnSpc>
              <a:spcAft>
                <a:spcPts val="601"/>
              </a:spcAft>
              <a:buClr>
                <a:srgbClr val="C00000"/>
              </a:buClr>
              <a:buFont typeface="Wingdings" charset="2"/>
              <a:buChar char=""/>
            </a:pPr>
            <a:r>
              <a:rPr lang="tr-TR" sz="16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202… yılı itibarıyla gelirlerin giderleri karşılama oranı </a:t>
            </a:r>
            <a:r>
              <a:rPr lang="tr-TR" sz="1600" b="0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% </a:t>
            </a:r>
            <a:r>
              <a:rPr lang="tr-TR" sz="1600" spc="-1" dirty="0">
                <a:solidFill>
                  <a:srgbClr val="FF0000"/>
                </a:solidFill>
                <a:latin typeface="Calibri"/>
                <a:ea typeface="DejaVu Sans"/>
              </a:rPr>
              <a:t>………..</a:t>
            </a:r>
            <a:r>
              <a:rPr lang="tr-TR" sz="1600" b="0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’dür.</a:t>
            </a:r>
            <a:endParaRPr lang="tr-TR" sz="16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8712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130</Words>
  <Application>Microsoft Office PowerPoint</Application>
  <PresentationFormat>Geniş ekran</PresentationFormat>
  <Paragraphs>32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DejaVu Sans</vt:lpstr>
      <vt:lpstr>Times New Roman</vt:lpstr>
      <vt:lpstr>Wingdings</vt:lpstr>
      <vt:lpstr>Office Teması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6</cp:revision>
  <dcterms:created xsi:type="dcterms:W3CDTF">2021-12-14T09:05:11Z</dcterms:created>
  <dcterms:modified xsi:type="dcterms:W3CDTF">2024-05-08T06:44:20Z</dcterms:modified>
</cp:coreProperties>
</file>