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46" r:id="rId2"/>
    <p:sldId id="947" r:id="rId3"/>
    <p:sldId id="944" r:id="rId4"/>
    <p:sldId id="943" r:id="rId5"/>
    <p:sldId id="945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952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4731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203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063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782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277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881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6716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6224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097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626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264A8-D6C8-41EA-A9B0-60C122BCC34A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8133-0205-49AC-A081-12B9B9D258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604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A_BÖLGE SUNUM 08.11.2016\Demre Resim_3.pn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620000"/>
            <a:ext cx="4680000" cy="46800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Ulaştırma Yatırımları</a:t>
            </a:r>
          </a:p>
        </p:txBody>
      </p:sp>
      <p:sp>
        <p:nvSpPr>
          <p:cNvPr id="12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A000EB8B-8FFC-4BA7-8478-76C6265C7008}"/>
              </a:ext>
            </a:extLst>
          </p:cNvPr>
          <p:cNvSpPr/>
          <p:nvPr/>
        </p:nvSpPr>
        <p:spPr>
          <a:xfrm>
            <a:off x="5400000" y="1620000"/>
            <a:ext cx="637149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Suda 474, karada 100 olmak üzere toplam 574 yat kapasitelidir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İmar Planı Çevre Şehircilik ve İklim Değişikliği Bakanlığınca onaylanmıştır.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Altyapısı tamamlanmış, Üst yapısı Genel Müdürlüğümüz tarafından yap işlet devret  modeliyle 26 Ağustos 2022’de ihale edilmiştir.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İşletme süresi: 25 yıl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3 Ağustos 2023 tarihinde yer teslimi yapılmış olup projeleri Altyapı Yatırımları Genel Müdürlüğü onayına sunulmuştur.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</a:pPr>
            <a:endParaRPr lang="tr-TR" dirty="0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4799409C-0720-4433-8A83-4B3A3851A086}"/>
              </a:ext>
            </a:extLst>
          </p:cNvPr>
          <p:cNvSpPr/>
          <p:nvPr/>
        </p:nvSpPr>
        <p:spPr>
          <a:xfrm>
            <a:off x="360000" y="972000"/>
            <a:ext cx="224029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200" b="1" dirty="0">
                <a:solidFill>
                  <a:srgbClr val="000099"/>
                </a:solidFill>
                <a:cs typeface="Times New Roman" panose="02020603050405020304" pitchFamily="18" charset="0"/>
              </a:rPr>
              <a:t>Demre Yat Limanı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DCB6D357-CE0A-455F-B510-5E2AC1F7D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1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400000" y="1620000"/>
            <a:ext cx="68345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/>
              <a:t>Antalya Demre İlçesinde Demre Yat Limanı yanında  yer almaktadır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/>
              <a:t>300 m. </a:t>
            </a:r>
            <a:r>
              <a:rPr lang="tr-TR" dirty="0" err="1"/>
              <a:t>Kruvaziyer</a:t>
            </a:r>
            <a:r>
              <a:rPr lang="tr-TR" dirty="0"/>
              <a:t> Gemilerin yanaşması planlanmaktadır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/>
              <a:t>Yap İşlet Devret Modeliyle ihaleye esas Etüt  Proje çalışmaları Altyapı Yatırımları Genel Müdürlüğü tarafından yapılmaktadır. </a:t>
            </a:r>
          </a:p>
          <a:p>
            <a:pPr algn="just">
              <a:buClr>
                <a:srgbClr val="C00000"/>
              </a:buClr>
            </a:pPr>
            <a:endParaRPr lang="tr-TR" dirty="0"/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/>
              <a:t>Demre  Merkez, Kekova ve bölge turizmine katkı sağlaması hedeflenmektedir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tr-TR" dirty="0"/>
          </a:p>
        </p:txBody>
      </p:sp>
      <p:pic>
        <p:nvPicPr>
          <p:cNvPr id="4" name="Resim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1619999"/>
            <a:ext cx="4680000" cy="4680000"/>
          </a:xfrm>
          <a:prstGeom prst="rect">
            <a:avLst/>
          </a:prstGeom>
          <a:ln w="12700" cmpd="thickThin">
            <a:solidFill>
              <a:schemeClr val="tx1"/>
            </a:solidFill>
          </a:ln>
        </p:spPr>
      </p:pic>
      <p:sp>
        <p:nvSpPr>
          <p:cNvPr id="10" name="Dikdörtgen 9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Ulaştırma Yatırımları</a:t>
            </a:r>
          </a:p>
        </p:txBody>
      </p:sp>
      <p:sp>
        <p:nvSpPr>
          <p:cNvPr id="12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600" b="1" i="1" dirty="0"/>
              <a:t> ÖNEMLİ PROJELER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00D013D5-A615-4E28-A7EE-5618BADCBAE8}"/>
              </a:ext>
            </a:extLst>
          </p:cNvPr>
          <p:cNvSpPr/>
          <p:nvPr/>
        </p:nvSpPr>
        <p:spPr>
          <a:xfrm>
            <a:off x="360000" y="972000"/>
            <a:ext cx="3104761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200" b="1" dirty="0">
                <a:solidFill>
                  <a:srgbClr val="000099"/>
                </a:solidFill>
                <a:cs typeface="Times New Roman" panose="02020603050405020304" pitchFamily="18" charset="0"/>
              </a:rPr>
              <a:t>Demre </a:t>
            </a:r>
            <a:r>
              <a:rPr lang="tr-TR" sz="2200" b="1" dirty="0" err="1">
                <a:solidFill>
                  <a:srgbClr val="000099"/>
                </a:solidFill>
                <a:cs typeface="Times New Roman" panose="02020603050405020304" pitchFamily="18" charset="0"/>
              </a:rPr>
              <a:t>Kruvaziyer</a:t>
            </a:r>
            <a:r>
              <a:rPr lang="tr-TR" sz="2200" b="1" dirty="0">
                <a:solidFill>
                  <a:srgbClr val="000099"/>
                </a:solidFill>
                <a:cs typeface="Times New Roman" panose="02020603050405020304" pitchFamily="18" charset="0"/>
              </a:rPr>
              <a:t> Limanı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C1DC4CC1-7AD0-4B09-AE80-72690CBA7C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2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4 Dikdörtgen"/>
          <p:cNvSpPr/>
          <p:nvPr/>
        </p:nvSpPr>
        <p:spPr>
          <a:xfrm>
            <a:off x="360000" y="972000"/>
            <a:ext cx="7193701" cy="43088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tr-TR" sz="2200" b="1" dirty="0">
                <a:solidFill>
                  <a:srgbClr val="000099"/>
                </a:solidFill>
              </a:rPr>
              <a:t>Antalya-Isparta-Burdur-Afyon-Kütahya-Eskişehir YHT Projesi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53177" y="1709585"/>
            <a:ext cx="452803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ea typeface="Times New Roman" panose="02020603050405020304" pitchFamily="18" charset="0"/>
              </a:rPr>
              <a:t>Proje bedeli yaklaşık </a:t>
            </a:r>
            <a:r>
              <a:rPr lang="tr-TR" sz="1600" b="1" dirty="0">
                <a:solidFill>
                  <a:srgbClr val="FF0000"/>
                </a:solidFill>
                <a:ea typeface="Times New Roman" panose="02020603050405020304" pitchFamily="18" charset="0"/>
              </a:rPr>
              <a:t>11 Milyar ₺</a:t>
            </a:r>
          </a:p>
          <a:p>
            <a:pPr marL="342900" lvl="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ea typeface="Times New Roman" panose="02020603050405020304" pitchFamily="18" charset="0"/>
              </a:rPr>
              <a:t>Hat Boyu </a:t>
            </a:r>
            <a:r>
              <a:rPr lang="tr-TR" sz="1600" b="1" dirty="0">
                <a:solidFill>
                  <a:srgbClr val="FF0000"/>
                </a:solidFill>
                <a:ea typeface="Times New Roman" panose="02020603050405020304" pitchFamily="18" charset="0"/>
              </a:rPr>
              <a:t>412 Km</a:t>
            </a:r>
            <a:r>
              <a:rPr lang="tr-TR" sz="1600" dirty="0">
                <a:ea typeface="Times New Roman" panose="02020603050405020304" pitchFamily="18" charset="0"/>
              </a:rPr>
              <a:t>	</a:t>
            </a:r>
          </a:p>
          <a:p>
            <a:pPr marL="342900" lvl="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ea typeface="Times New Roman" panose="02020603050405020304" pitchFamily="18" charset="0"/>
              </a:rPr>
              <a:t>Çift Hat-Elektrikli-Sinyalizasyonlu</a:t>
            </a:r>
          </a:p>
          <a:p>
            <a:pPr marL="342900" lvl="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ea typeface="Times New Roman" panose="02020603050405020304" pitchFamily="18" charset="0"/>
              </a:rPr>
              <a:t>Proje Hızı 200 Km/saat</a:t>
            </a:r>
          </a:p>
          <a:p>
            <a:pPr marL="34290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sz="1600" dirty="0">
                <a:ea typeface="Times New Roman" panose="02020603050405020304" pitchFamily="18" charset="0"/>
              </a:rPr>
              <a:t>Proje sürecine TCDD tarafından devam edilmektedir.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386317" y="3784738"/>
            <a:ext cx="4726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tr-TR" b="1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1.Etap: Antalya-Burdur (142km)</a:t>
            </a:r>
          </a:p>
          <a:p>
            <a:pPr marL="285750" lvl="0" indent="-285750" algn="just"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2.Etap: Burdur-Afyonkarahisar (133 km)</a:t>
            </a:r>
          </a:p>
          <a:p>
            <a:pPr marL="285750" lvl="0" indent="-285750" algn="just"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3.Etap: Afyonkarahisar-Eskişehir (137 km)</a:t>
            </a:r>
          </a:p>
        </p:txBody>
      </p:sp>
      <p:pic>
        <p:nvPicPr>
          <p:cNvPr id="14" name="Picture 1" descr="C:\Users\planlama07.ANTILOZ\Desktop\tren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139" y="3303831"/>
            <a:ext cx="5263684" cy="2808474"/>
          </a:xfrm>
          <a:prstGeom prst="rect">
            <a:avLst/>
          </a:prstGeom>
          <a:ln w="12700">
            <a:solidFill>
              <a:schemeClr val="tx1"/>
            </a:solidFill>
          </a:ln>
          <a:effectLst/>
        </p:spPr>
      </p:pic>
      <p:sp>
        <p:nvSpPr>
          <p:cNvPr id="12" name="Dikdörtgen 11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Ulaştırma Yatırımları</a:t>
            </a: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122647DC-9F32-4ACF-9893-9C4001AEFFB9}"/>
              </a:ext>
            </a:extLst>
          </p:cNvPr>
          <p:cNvSpPr/>
          <p:nvPr/>
        </p:nvSpPr>
        <p:spPr>
          <a:xfrm>
            <a:off x="6353177" y="4990075"/>
            <a:ext cx="4759568" cy="1122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tr-TR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1.Etap: Burdur-Antalya Demiryolu</a:t>
            </a:r>
            <a:endParaRPr lang="tr-TR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Hat uzunluğu 142 Km </a:t>
            </a:r>
          </a:p>
          <a:p>
            <a:pPr marL="342900" lvl="0" indent="-3429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tr-TR" dirty="0">
                <a:ea typeface="Times New Roman" panose="02020603050405020304" pitchFamily="18" charset="0"/>
              </a:rPr>
              <a:t>Çift Hat-Elektrikli Sinyalizasyonlu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0452ECD5-72BC-4FAF-906F-2E92099CC3B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1123" y="1787031"/>
            <a:ext cx="4462659" cy="1036410"/>
          </a:xfrm>
          <a:prstGeom prst="rect">
            <a:avLst/>
          </a:prstGeom>
        </p:spPr>
      </p:pic>
      <p:sp>
        <p:nvSpPr>
          <p:cNvPr id="17" name="Dikdörtgen 5">
            <a:extLst>
              <a:ext uri="{FF2B5EF4-FFF2-40B4-BE49-F238E27FC236}">
                <a16:creationId xmlns:a16="http://schemas.microsoft.com/office/drawing/2014/main" id="{A7DCD6B0-6E64-4590-A9C1-E444AC0EC52C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ÖNEMLİ </a:t>
            </a:r>
            <a:r>
              <a:rPr lang="tr-TR" sz="3600" b="1" i="1" dirty="0">
                <a:solidFill>
                  <a:prstClr val="white"/>
                </a:solidFill>
                <a:latin typeface="Calibri"/>
              </a:rPr>
              <a:t>İHTİYAÇLAR</a:t>
            </a:r>
            <a:endParaRPr kumimoji="0" lang="tr-TR" sz="3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F80C8100-9C56-4B22-803D-838C9CA5D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78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00" y="1620000"/>
            <a:ext cx="5631422" cy="2881774"/>
          </a:xfrm>
          <a:prstGeom prst="rect">
            <a:avLst/>
          </a:prstGeom>
          <a:ln w="12700">
            <a:solidFill>
              <a:schemeClr val="tx1"/>
            </a:solidFill>
          </a:ln>
          <a:effectLst/>
        </p:spPr>
      </p:pic>
      <p:sp>
        <p:nvSpPr>
          <p:cNvPr id="5" name="Dikdörtgen 4"/>
          <p:cNvSpPr/>
          <p:nvPr/>
        </p:nvSpPr>
        <p:spPr>
          <a:xfrm>
            <a:off x="360000" y="972000"/>
            <a:ext cx="6383029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2200" b="1" dirty="0">
                <a:solidFill>
                  <a:srgbClr val="000099"/>
                </a:solidFill>
                <a:cs typeface="Times New Roman" panose="02020603050405020304" pitchFamily="18" charset="0"/>
              </a:rPr>
              <a:t>Antalya- Konya-Aksaray-Nevşehir-Kayseri YHT Projesi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944002" y="1620000"/>
            <a:ext cx="510180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600"/>
              </a:spcAft>
            </a:pPr>
            <a:r>
              <a:rPr lang="tr-TR" dirty="0">
                <a:ea typeface="Calibri" panose="020F0502020204030204" pitchFamily="34" charset="0"/>
                <a:cs typeface="Times New Roman" panose="02020603050405020304" pitchFamily="18" charset="0"/>
              </a:rPr>
              <a:t>İç ve Doğu Bölgelerimizi Akdeniz Limanlarına bağlayacaktır</a:t>
            </a:r>
          </a:p>
          <a:p>
            <a:pPr marL="342900" lvl="0" indent="-342900" algn="just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tr-TR" dirty="0">
                <a:ea typeface="Times New Roman" panose="02020603050405020304" pitchFamily="18" charset="0"/>
              </a:rPr>
              <a:t>Proje bedeli yaklaşık </a:t>
            </a:r>
            <a:r>
              <a:rPr lang="tr-TR" b="1" dirty="0">
                <a:solidFill>
                  <a:srgbClr val="ED1A0D"/>
                </a:solidFill>
                <a:ea typeface="Times New Roman" panose="02020603050405020304" pitchFamily="18" charset="0"/>
              </a:rPr>
              <a:t>16 Milyar ₺</a:t>
            </a:r>
            <a:endParaRPr lang="tr-TR" dirty="0">
              <a:solidFill>
                <a:srgbClr val="ED1A0D"/>
              </a:solidFill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Hat Boyu </a:t>
            </a:r>
            <a:r>
              <a:rPr lang="tr-TR" b="1" dirty="0">
                <a:solidFill>
                  <a:srgbClr val="FF0000"/>
                </a:solidFill>
                <a:ea typeface="Times New Roman" panose="02020603050405020304" pitchFamily="18" charset="0"/>
              </a:rPr>
              <a:t>532 </a:t>
            </a:r>
            <a:r>
              <a:rPr lang="tr-TR" b="1" dirty="0">
                <a:solidFill>
                  <a:srgbClr val="ED1A0D"/>
                </a:solidFill>
                <a:ea typeface="Times New Roman" panose="02020603050405020304" pitchFamily="18" charset="0"/>
              </a:rPr>
              <a:t>Km</a:t>
            </a:r>
            <a:r>
              <a:rPr lang="tr-TR" dirty="0">
                <a:solidFill>
                  <a:srgbClr val="CC0000"/>
                </a:solidFill>
                <a:ea typeface="Times New Roman" panose="02020603050405020304" pitchFamily="18" charset="0"/>
              </a:rPr>
              <a:t> </a:t>
            </a:r>
            <a:r>
              <a:rPr lang="tr-TR" dirty="0">
                <a:ea typeface="Times New Roman" panose="02020603050405020304" pitchFamily="18" charset="0"/>
              </a:rPr>
              <a:t>(Seydişehir-Antalya 164,5 km)</a:t>
            </a:r>
          </a:p>
          <a:p>
            <a:pPr marL="342900" lvl="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Çift Hat – Elektrikli – Sinyalizasyonlu</a:t>
            </a:r>
          </a:p>
          <a:p>
            <a:pPr marL="342900" lvl="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Proje Hızı 200km/saat</a:t>
            </a:r>
          </a:p>
          <a:p>
            <a:pPr marL="34290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Proje çalışmaları TCDD uhdesinde tamamlandı</a:t>
            </a:r>
          </a:p>
          <a:p>
            <a:pPr marL="34290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Proje 4 etaplıdır </a:t>
            </a:r>
          </a:p>
          <a:p>
            <a:pPr marL="742950" indent="-28575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1.Etap: Kayseri-Aksaray Demiryolu </a:t>
            </a:r>
          </a:p>
          <a:p>
            <a:pPr marL="742950" indent="-28575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2.Etap: Aksaray-Konya Demiryolu</a:t>
            </a:r>
          </a:p>
          <a:p>
            <a:pPr marL="742950" indent="-28575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3.Etap: Konya-Seydişehir Demiryolu </a:t>
            </a:r>
          </a:p>
          <a:p>
            <a:pPr marL="742950" indent="-28575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tabLst>
                <a:tab pos="270510" algn="l"/>
              </a:tabLst>
            </a:pPr>
            <a:r>
              <a:rPr lang="tr-TR" b="1" dirty="0">
                <a:solidFill>
                  <a:srgbClr val="0000CC"/>
                </a:solidFill>
                <a:ea typeface="Times New Roman" panose="02020603050405020304" pitchFamily="18" charset="0"/>
              </a:rPr>
              <a:t>4.Etap: Seydişehir- Antalya Demiryolu </a:t>
            </a:r>
            <a:endParaRPr lang="tr-TR" dirty="0">
              <a:solidFill>
                <a:srgbClr val="0000CC"/>
              </a:solidFill>
              <a:ea typeface="Times New Roman" panose="02020603050405020304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Ulaştırma Yatırımları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31BE621B-2FC5-455A-926F-57BEC972FC64}"/>
              </a:ext>
            </a:extLst>
          </p:cNvPr>
          <p:cNvSpPr/>
          <p:nvPr/>
        </p:nvSpPr>
        <p:spPr>
          <a:xfrm>
            <a:off x="295282" y="4659372"/>
            <a:ext cx="707194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CC0000"/>
              </a:buClr>
              <a:tabLst>
                <a:tab pos="270510" algn="l"/>
              </a:tabLst>
            </a:pPr>
            <a:r>
              <a:rPr lang="tr-TR" dirty="0">
                <a:solidFill>
                  <a:srgbClr val="CC0000"/>
                </a:solidFill>
                <a:ea typeface="Calibri" panose="020F0502020204030204" pitchFamily="34" charset="0"/>
              </a:rPr>
              <a:t>	  </a:t>
            </a:r>
            <a:r>
              <a:rPr lang="tr-TR" b="1" dirty="0">
                <a:solidFill>
                  <a:srgbClr val="ED1A0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4.Etap: Seydişehir- Antalya Demiryolu</a:t>
            </a:r>
            <a:endParaRPr lang="tr-TR" dirty="0">
              <a:solidFill>
                <a:srgbClr val="ED1A0D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Hat uzunluğu 164,5 km, 30 adet tünel (4.742metre), 1 adet 440m viyadük bulunmaktadır.</a:t>
            </a:r>
          </a:p>
          <a:p>
            <a:pPr marL="342900" lvl="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1/25.000 ölçekli haritaları tamamlandı.</a:t>
            </a:r>
          </a:p>
          <a:p>
            <a:pPr marL="342900" lvl="0" indent="-342900">
              <a:spcAft>
                <a:spcPts val="600"/>
              </a:spcAft>
              <a:buClr>
                <a:srgbClr val="CC0000"/>
              </a:buClr>
              <a:buFont typeface="Wingdings" panose="05000000000000000000" pitchFamily="2" charset="2"/>
              <a:buChar char="Ø"/>
              <a:tabLst>
                <a:tab pos="270510" algn="l"/>
              </a:tabLst>
            </a:pPr>
            <a:r>
              <a:rPr lang="tr-TR" dirty="0">
                <a:ea typeface="Times New Roman" panose="02020603050405020304" pitchFamily="18" charset="0"/>
              </a:rPr>
              <a:t>1/5.000 ölçekli plan çalışmaları ve sondaj çalışmaları devam ediyor.</a:t>
            </a:r>
          </a:p>
        </p:txBody>
      </p:sp>
      <p:sp>
        <p:nvSpPr>
          <p:cNvPr id="13" name="Dikdörtgen 5">
            <a:extLst>
              <a:ext uri="{FF2B5EF4-FFF2-40B4-BE49-F238E27FC236}">
                <a16:creationId xmlns:a16="http://schemas.microsoft.com/office/drawing/2014/main" id="{D7F9AB58-C48F-4E96-8FBF-36E0875B4A4F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ÖNEMLİ </a:t>
            </a:r>
            <a:r>
              <a:rPr lang="tr-TR" sz="3600" b="1" i="1" dirty="0">
                <a:solidFill>
                  <a:prstClr val="white"/>
                </a:solidFill>
                <a:latin typeface="Calibri"/>
              </a:rPr>
              <a:t>İHTİYAÇLAR</a:t>
            </a:r>
            <a:endParaRPr kumimoji="0" lang="tr-TR" sz="3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0803CA02-913A-4A7D-974F-EFC58CA6D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1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0000"/>
            <a:ext cx="4680000" cy="4680000"/>
          </a:xfrm>
          <a:prstGeom prst="rect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2" name="Dikdörtgen 11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Ulaştırma Yatırımları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35A96CC0-0E77-4FA9-8BDE-8CCCC42CE8E5}"/>
              </a:ext>
            </a:extLst>
          </p:cNvPr>
          <p:cNvSpPr/>
          <p:nvPr/>
        </p:nvSpPr>
        <p:spPr>
          <a:xfrm>
            <a:off x="5400000" y="1619999"/>
            <a:ext cx="571793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tr-TR" dirty="0"/>
              <a:t>Antalya Kaş’a 5 km, Demre’ye 45 km, Antalya Havalimanına 220 km, Dalaman Havalimanına 160 km’de yer alan </a:t>
            </a:r>
            <a:r>
              <a:rPr lang="tr-TR" dirty="0">
                <a:solidFill>
                  <a:srgbClr val="FF0000"/>
                </a:solidFill>
              </a:rPr>
              <a:t>Kaş-</a:t>
            </a:r>
            <a:r>
              <a:rPr lang="tr-TR" dirty="0" err="1">
                <a:solidFill>
                  <a:srgbClr val="FF0000"/>
                </a:solidFill>
              </a:rPr>
              <a:t>Çukurbağ</a:t>
            </a:r>
            <a:r>
              <a:rPr lang="tr-TR" dirty="0">
                <a:solidFill>
                  <a:srgbClr val="FF0000"/>
                </a:solidFill>
              </a:rPr>
              <a:t>-</a:t>
            </a:r>
            <a:r>
              <a:rPr lang="tr-TR" dirty="0" err="1">
                <a:solidFill>
                  <a:srgbClr val="FF0000"/>
                </a:solidFill>
              </a:rPr>
              <a:t>Ağullu</a:t>
            </a:r>
            <a:r>
              <a:rPr lang="tr-TR" dirty="0"/>
              <a:t> </a:t>
            </a:r>
            <a:r>
              <a:rPr lang="tr-TR" dirty="0" err="1"/>
              <a:t>mevkisinde</a:t>
            </a:r>
            <a:r>
              <a:rPr lang="tr-TR" dirty="0"/>
              <a:t> yer almaktadır.</a:t>
            </a:r>
          </a:p>
          <a:p>
            <a:pPr algn="just">
              <a:buClr>
                <a:srgbClr val="CC0000"/>
              </a:buClr>
            </a:pPr>
            <a:endParaRPr lang="tr-TR" dirty="0"/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tr-TR" dirty="0"/>
              <a:t>Havaalanı; 2800x45 m. Pist, 300x120 m. </a:t>
            </a:r>
            <a:r>
              <a:rPr lang="tr-TR" dirty="0" err="1"/>
              <a:t>Apron</a:t>
            </a:r>
            <a:r>
              <a:rPr lang="tr-TR" dirty="0"/>
              <a:t>, 265x30 </a:t>
            </a:r>
            <a:r>
              <a:rPr lang="tr-TR" dirty="0" err="1"/>
              <a:t>Taksirut</a:t>
            </a:r>
            <a:r>
              <a:rPr lang="tr-TR" dirty="0"/>
              <a:t> ve Terminal Binası olarak tasarlanmaktadır.</a:t>
            </a:r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</a:pPr>
            <a:r>
              <a:rPr lang="tr-TR" dirty="0">
                <a:ea typeface="Calibri" panose="020F0502020204030204" pitchFamily="34" charset="0"/>
              </a:rPr>
              <a:t>Devlet Hava Meydanları İşletmesi Genel Müdürlüğü Kamu Özel İşbirliği Dairesi tarafından çalışmalara devam edilmektedir. Arkeolojik etki değerlendirme raporu hazırlanmış, kesin proje hazırlıklarına başlanabilmesi için gerekli olan </a:t>
            </a:r>
            <a:r>
              <a:rPr lang="tr-TR" dirty="0" err="1">
                <a:ea typeface="Calibri" panose="020F0502020204030204" pitchFamily="34" charset="0"/>
              </a:rPr>
              <a:t>Topografik</a:t>
            </a:r>
            <a:r>
              <a:rPr lang="tr-TR" dirty="0">
                <a:ea typeface="Calibri" panose="020F0502020204030204" pitchFamily="34" charset="0"/>
              </a:rPr>
              <a:t> harita ve zemin </a:t>
            </a:r>
            <a:r>
              <a:rPr lang="tr-TR" dirty="0" err="1">
                <a:ea typeface="Calibri" panose="020F0502020204030204" pitchFamily="34" charset="0"/>
              </a:rPr>
              <a:t>etüd</a:t>
            </a:r>
            <a:r>
              <a:rPr lang="tr-TR" dirty="0">
                <a:ea typeface="Calibri" panose="020F0502020204030204" pitchFamily="34" charset="0"/>
              </a:rPr>
              <a:t> çalışmaları tamamlanmıştır. ÇED raporu hizmet alımı ihalesi yapılmış ve çalışmaları devam etmektedir.</a:t>
            </a:r>
            <a:endParaRPr lang="tr-TR" dirty="0"/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7863E7E9-3FE3-4FCE-A6EE-E30ED1DA8FE3}"/>
              </a:ext>
            </a:extLst>
          </p:cNvPr>
          <p:cNvSpPr txBox="1"/>
          <p:nvPr/>
        </p:nvSpPr>
        <p:spPr>
          <a:xfrm>
            <a:off x="360000" y="972000"/>
            <a:ext cx="5104014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200" b="1" dirty="0">
                <a:solidFill>
                  <a:srgbClr val="000099"/>
                </a:solidFill>
                <a:cs typeface="Times New Roman" panose="02020603050405020304" pitchFamily="18" charset="0"/>
              </a:rPr>
              <a:t>Batı Antalya Havaalanı </a:t>
            </a:r>
          </a:p>
        </p:txBody>
      </p:sp>
      <p:sp>
        <p:nvSpPr>
          <p:cNvPr id="8" name="Dikdörtgen 5">
            <a:extLst>
              <a:ext uri="{FF2B5EF4-FFF2-40B4-BE49-F238E27FC236}">
                <a16:creationId xmlns:a16="http://schemas.microsoft.com/office/drawing/2014/main" id="{096A1013-45E2-4216-8B19-A6D278820588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ÖNEMLİ </a:t>
            </a:r>
            <a:r>
              <a:rPr lang="tr-TR" sz="3600" b="1" i="1" dirty="0">
                <a:solidFill>
                  <a:prstClr val="white"/>
                </a:solidFill>
                <a:latin typeface="Calibri"/>
              </a:rPr>
              <a:t>İHTİYAÇLAR</a:t>
            </a:r>
            <a:endParaRPr kumimoji="0" lang="tr-TR" sz="3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452174E1-D3D9-4C43-9DAA-A760FCEF9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08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408</Words>
  <Application>Microsoft Office PowerPoint</Application>
  <PresentationFormat>Geniş ekran</PresentationFormat>
  <Paragraphs>58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9</cp:revision>
  <dcterms:created xsi:type="dcterms:W3CDTF">2020-06-29T08:40:50Z</dcterms:created>
  <dcterms:modified xsi:type="dcterms:W3CDTF">2024-05-08T06:40:03Z</dcterms:modified>
</cp:coreProperties>
</file>