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1074" r:id="rId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108" y="2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3232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7668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0257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071340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35708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25048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63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4276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56612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758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58952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EA82E5-2010-4256-AEFF-46220E61F9DA}" type="datetimeFigureOut">
              <a:rPr lang="tr-TR" smtClean="0"/>
              <a:t>7.05.2024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17DC67-3D4E-4769-9A71-F002534A82E3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1888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0318278" y="6393849"/>
            <a:ext cx="13475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400" b="1" i="1" u="none" strike="noStrike" kern="1200" cap="none" spc="0" normalizeH="0" baseline="0" noProof="0" dirty="0">
                <a:ln>
                  <a:noFill/>
                </a:ln>
                <a:solidFill>
                  <a:srgbClr val="A5002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4683478" y="3433764"/>
            <a:ext cx="33313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2003-202… yıllarında Tamamlanan ve Devam Eden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="1" dirty="0">
                <a:solidFill>
                  <a:srgbClr val="FF0000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……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Uygulamada</a:t>
            </a:r>
          </a:p>
        </p:txBody>
      </p:sp>
      <p:sp>
        <p:nvSpPr>
          <p:cNvPr id="15" name="Dikdörtgen 14"/>
          <p:cNvSpPr/>
          <p:nvPr/>
        </p:nvSpPr>
        <p:spPr>
          <a:xfrm>
            <a:off x="4973840" y="4384823"/>
            <a:ext cx="29700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…..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Hastane, 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….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Kamu Hizmet Binası, 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…..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İlkokul, ….. Lise, …. Pansiyon, 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….. Spor Salonu, 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…..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Ticaret Merkezi, 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….. Cami, 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….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Stadyum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lang="tr-TR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…. Millet Bahçesi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4988" y="4087117"/>
            <a:ext cx="347514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Dar </a:t>
            </a:r>
            <a:r>
              <a:rPr lang="tr-TR" sz="1600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ve Orta Gelir Grubuna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</a:t>
            </a:r>
            <a:r>
              <a:rPr lang="tr-TR" sz="1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……</a:t>
            </a:r>
            <a:r>
              <a:rPr kumimoji="0" lang="tr-T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konut,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Alt Gelir Grubuna </a:t>
            </a:r>
            <a:r>
              <a:rPr lang="tr-TR" sz="1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…..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konut,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Yoksullara </a:t>
            </a:r>
            <a:r>
              <a:rPr lang="tr-TR" sz="1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……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 konut,</a:t>
            </a:r>
            <a:endParaRPr kumimoji="0" lang="tr-T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Times New Roman" panose="02020603050405020304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C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</a:rPr>
              <a:t>Gecekondu dönüşümü </a:t>
            </a:r>
            <a:r>
              <a:rPr lang="tr-TR" sz="1600" b="1" dirty="0">
                <a:solidFill>
                  <a:prstClr val="black"/>
                </a:solidFill>
                <a:latin typeface="Calibri" panose="020F0502020204030204"/>
                <a:ea typeface="Calibri" panose="020F0502020204030204" pitchFamily="34" charset="0"/>
              </a:rPr>
              <a:t>……</a:t>
            </a:r>
            <a:endParaRPr kumimoji="0" lang="tr-TR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8352830" y="3525543"/>
            <a:ext cx="373250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     Antalya İlinde;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Tamamlanan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adet </a:t>
            </a: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uygulamanın yatırım bedeli </a:t>
            </a: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…… Milyar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₺</a:t>
            </a: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kumimoji="0" lang="tr-TR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dir</a:t>
            </a:r>
            <a:r>
              <a:rPr kumimoji="0" lang="tr-TR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R="0" lvl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tabLst/>
              <a:defRPr/>
            </a:pPr>
            <a:endParaRPr kumimoji="0" lang="tr-TR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lvl="0" indent="-28575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Devam eden </a:t>
            </a:r>
            <a:r>
              <a:rPr kumimoji="0" lang="tr-TR" sz="1800" b="1" i="0" u="none" strike="noStrike" kern="1200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….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adet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uygulamanın yatırım bedeli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………..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Milyar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₺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’</a:t>
            </a:r>
            <a:r>
              <a:rPr kumimoji="0" lang="tr-TR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dir</a:t>
            </a:r>
            <a:r>
              <a:rPr kumimoji="0" lang="tr-TR" sz="18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b="1" dirty="0">
                <a:solidFill>
                  <a:srgbClr val="0000CC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      Toplam </a:t>
            </a:r>
            <a:r>
              <a:rPr lang="tr-TR" b="1" dirty="0">
                <a:solidFill>
                  <a:srgbClr val="FF0000"/>
                </a:solidFill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…………. Milyar ₺</a:t>
            </a:r>
            <a:endParaRPr kumimoji="0" lang="tr-TR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6246" y="1080000"/>
            <a:ext cx="3251803" cy="21600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479" y="1080000"/>
            <a:ext cx="3031771" cy="21600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45207" y="1080000"/>
            <a:ext cx="3222295" cy="216000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sp>
        <p:nvSpPr>
          <p:cNvPr id="7" name="Dikdörtgen 6"/>
          <p:cNvSpPr/>
          <p:nvPr/>
        </p:nvSpPr>
        <p:spPr>
          <a:xfrm>
            <a:off x="-108066" y="3402277"/>
            <a:ext cx="42228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580" algn="ctr">
              <a:defRPr/>
            </a:pPr>
            <a:r>
              <a:rPr lang="tr-TR" b="1" dirty="0">
                <a:solidFill>
                  <a:srgbClr val="0000CC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2003-202… yıllarında tamamlanan  </a:t>
            </a:r>
          </a:p>
          <a:p>
            <a:pPr lvl="0" indent="449580" algn="ctr">
              <a:defRPr/>
            </a:pPr>
            <a:r>
              <a:rPr lang="tr-TR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……  konut</a:t>
            </a:r>
            <a:endParaRPr lang="tr-TR" b="1" dirty="0">
              <a:solidFill>
                <a:srgbClr val="0000CC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812376" y="0"/>
            <a:ext cx="7380000" cy="82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i="1" dirty="0">
                <a:solidFill>
                  <a:srgbClr val="A50021"/>
                </a:solidFill>
              </a:rPr>
              <a:t>TOKİ Uygulamaları</a:t>
            </a:r>
          </a:p>
        </p:txBody>
      </p:sp>
      <p:sp>
        <p:nvSpPr>
          <p:cNvPr id="19" name="Dikdörtgen 5"/>
          <p:cNvSpPr/>
          <p:nvPr/>
        </p:nvSpPr>
        <p:spPr>
          <a:xfrm>
            <a:off x="0" y="0"/>
            <a:ext cx="5400000" cy="828000"/>
          </a:xfrm>
          <a:custGeom>
            <a:avLst/>
            <a:gdLst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579374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  <a:gd name="connsiteX0" fmla="*/ 0 w 4579374"/>
              <a:gd name="connsiteY0" fmla="*/ 0 h 942190"/>
              <a:gd name="connsiteX1" fmla="*/ 4579374 w 4579374"/>
              <a:gd name="connsiteY1" fmla="*/ 0 h 942190"/>
              <a:gd name="connsiteX2" fmla="*/ 4070555 w 4579374"/>
              <a:gd name="connsiteY2" fmla="*/ 942190 h 942190"/>
              <a:gd name="connsiteX3" fmla="*/ 0 w 4579374"/>
              <a:gd name="connsiteY3" fmla="*/ 942190 h 942190"/>
              <a:gd name="connsiteX4" fmla="*/ 0 w 4579374"/>
              <a:gd name="connsiteY4" fmla="*/ 0 h 9421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9374" h="942190">
                <a:moveTo>
                  <a:pt x="0" y="0"/>
                </a:moveTo>
                <a:lnTo>
                  <a:pt x="4579374" y="0"/>
                </a:lnTo>
                <a:lnTo>
                  <a:pt x="4070555" y="942190"/>
                </a:lnTo>
                <a:lnTo>
                  <a:pt x="0" y="94219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A82843">
                  <a:shade val="30000"/>
                  <a:satMod val="115000"/>
                </a:srgbClr>
              </a:gs>
              <a:gs pos="50000">
                <a:srgbClr val="A82843">
                  <a:shade val="67500"/>
                  <a:satMod val="115000"/>
                </a:srgbClr>
              </a:gs>
              <a:gs pos="100000">
                <a:srgbClr val="A82843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600" b="1" i="1" dirty="0"/>
              <a:t> TOPLU KONUT (TOKİ)</a:t>
            </a:r>
          </a:p>
        </p:txBody>
      </p:sp>
      <p:pic>
        <p:nvPicPr>
          <p:cNvPr id="20" name="Resim 19">
            <a:extLst>
              <a:ext uri="{FF2B5EF4-FFF2-40B4-BE49-F238E27FC236}">
                <a16:creationId xmlns:a16="http://schemas.microsoft.com/office/drawing/2014/main" id="{80CBC1B4-327F-4617-8AC8-DE54331437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91244" y="6123266"/>
            <a:ext cx="700756" cy="680734"/>
          </a:xfrm>
          <a:prstGeom prst="rect">
            <a:avLst/>
          </a:prstGeom>
        </p:spPr>
      </p:pic>
      <p:sp>
        <p:nvSpPr>
          <p:cNvPr id="17" name="Metin kutusu 16">
            <a:extLst>
              <a:ext uri="{FF2B5EF4-FFF2-40B4-BE49-F238E27FC236}">
                <a16:creationId xmlns:a16="http://schemas.microsoft.com/office/drawing/2014/main" id="{13EA2354-0260-4C52-B059-805CC0739075}"/>
              </a:ext>
            </a:extLst>
          </p:cNvPr>
          <p:cNvSpPr txBox="1"/>
          <p:nvPr/>
        </p:nvSpPr>
        <p:spPr>
          <a:xfrm>
            <a:off x="594988" y="5338537"/>
            <a:ext cx="46322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0000FF"/>
                </a:solidFill>
              </a:rPr>
              <a:t> Devam eden</a:t>
            </a:r>
            <a:r>
              <a:rPr lang="tr-TR" b="1" i="1" dirty="0">
                <a:solidFill>
                  <a:srgbClr val="FF0000"/>
                </a:solidFill>
              </a:rPr>
              <a:t> …… Konut 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b="1" i="1" dirty="0">
                <a:solidFill>
                  <a:prstClr val="black"/>
                </a:solidFill>
                <a:latin typeface="Calibri" panose="020F0502020204030204"/>
              </a:rPr>
              <a:t>…….</a:t>
            </a:r>
            <a:r>
              <a:rPr lang="tr-TR" sz="1600" dirty="0">
                <a:solidFill>
                  <a:prstClr val="black"/>
                </a:solidFill>
                <a:latin typeface="Calibri" panose="020F0502020204030204"/>
              </a:rPr>
              <a:t> dar ve orta gelirli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b="1" dirty="0">
                <a:solidFill>
                  <a:prstClr val="black"/>
                </a:solidFill>
                <a:latin typeface="Calibri" panose="020F0502020204030204"/>
              </a:rPr>
              <a:t>…….</a:t>
            </a:r>
            <a:r>
              <a:rPr lang="tr-TR" sz="1600" dirty="0">
                <a:solidFill>
                  <a:prstClr val="black"/>
                </a:solidFill>
                <a:latin typeface="Calibri" panose="020F0502020204030204"/>
              </a:rPr>
              <a:t> afet konutu</a:t>
            </a:r>
          </a:p>
          <a:p>
            <a:pPr marL="285750" indent="-285750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tr-TR" sz="1600" b="1" dirty="0">
                <a:solidFill>
                  <a:prstClr val="black"/>
                </a:solidFill>
                <a:latin typeface="Calibri" panose="020F0502020204030204"/>
              </a:rPr>
              <a:t>…….</a:t>
            </a:r>
            <a:r>
              <a:rPr lang="tr-TR" sz="1600" dirty="0">
                <a:solidFill>
                  <a:prstClr val="black"/>
                </a:solidFill>
                <a:latin typeface="Calibri" panose="020F0502020204030204"/>
              </a:rPr>
              <a:t> kaynak geliştirme</a:t>
            </a:r>
            <a:endParaRPr lang="tr-TR" i="1" dirty="0">
              <a:solidFill>
                <a:srgbClr val="FF0000"/>
              </a:solidFill>
            </a:endParaRPr>
          </a:p>
        </p:txBody>
      </p:sp>
      <p:sp>
        <p:nvSpPr>
          <p:cNvPr id="21" name="Dikdörtgen 20">
            <a:extLst>
              <a:ext uri="{FF2B5EF4-FFF2-40B4-BE49-F238E27FC236}">
                <a16:creationId xmlns:a16="http://schemas.microsoft.com/office/drawing/2014/main" id="{A7FF5262-B345-41EB-88D8-2AC37A2CC614}"/>
              </a:ext>
            </a:extLst>
          </p:cNvPr>
          <p:cNvSpPr/>
          <p:nvPr/>
        </p:nvSpPr>
        <p:spPr>
          <a:xfrm>
            <a:off x="813317" y="6385174"/>
            <a:ext cx="2097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 dirty="0">
                <a:solidFill>
                  <a:srgbClr val="0000FF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Toplam </a:t>
            </a:r>
            <a:r>
              <a:rPr lang="tr-TR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……..</a:t>
            </a:r>
            <a:r>
              <a:rPr lang="tr-TR" b="1" dirty="0">
                <a:solidFill>
                  <a:srgbClr val="FF0000"/>
                </a:solidFill>
                <a:cs typeface="Times New Roman" panose="02020603050405020304" pitchFamily="18" charset="0"/>
              </a:rPr>
              <a:t> konut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1951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130</Words>
  <Application>Microsoft Office PowerPoint</Application>
  <PresentationFormat>Geniş ekran</PresentationFormat>
  <Paragraphs>31</Paragraphs>
  <Slides>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Wingdings</vt:lpstr>
      <vt:lpstr>Office Teması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Uğur ÖZDEMİR</dc:creator>
  <cp:lastModifiedBy>Uğur ÖZDEMİR</cp:lastModifiedBy>
  <cp:revision>10</cp:revision>
  <dcterms:created xsi:type="dcterms:W3CDTF">2020-06-29T08:39:01Z</dcterms:created>
  <dcterms:modified xsi:type="dcterms:W3CDTF">2024-05-07T14:19:46Z</dcterms:modified>
</cp:coreProperties>
</file>