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1115" r:id="rId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102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EA32E6-7D9D-43AD-94BF-9AB934525B50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D93CE6-91AD-4970-8E39-1E5396F069D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21658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200684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AA938-5D85-4072-86DC-0E4DFE384BD2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76C4-B0D9-4C39-9B45-3BE26958D24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14769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AA938-5D85-4072-86DC-0E4DFE384BD2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76C4-B0D9-4C39-9B45-3BE26958D24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587660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AA938-5D85-4072-86DC-0E4DFE384BD2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76C4-B0D9-4C39-9B45-3BE26958D24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2092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AA938-5D85-4072-86DC-0E4DFE384BD2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76C4-B0D9-4C39-9B45-3BE26958D24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32292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AA938-5D85-4072-86DC-0E4DFE384BD2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76C4-B0D9-4C39-9B45-3BE26958D24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15263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AA938-5D85-4072-86DC-0E4DFE384BD2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76C4-B0D9-4C39-9B45-3BE26958D24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47992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AA938-5D85-4072-86DC-0E4DFE384BD2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76C4-B0D9-4C39-9B45-3BE26958D24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09767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AA938-5D85-4072-86DC-0E4DFE384BD2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76C4-B0D9-4C39-9B45-3BE26958D24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721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AA938-5D85-4072-86DC-0E4DFE384BD2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76C4-B0D9-4C39-9B45-3BE26958D24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24257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AA938-5D85-4072-86DC-0E4DFE384BD2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76C4-B0D9-4C39-9B45-3BE26958D24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50598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AA938-5D85-4072-86DC-0E4DFE384BD2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76C4-B0D9-4C39-9B45-3BE26958D24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34396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BAA938-5D85-4072-86DC-0E4DFE384BD2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176C4-B0D9-4C39-9B45-3BE26958D24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72455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/>
          <p:cNvSpPr/>
          <p:nvPr/>
        </p:nvSpPr>
        <p:spPr>
          <a:xfrm>
            <a:off x="4811164" y="0"/>
            <a:ext cx="7380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i="1" dirty="0">
                <a:solidFill>
                  <a:srgbClr val="A50021"/>
                </a:solidFill>
              </a:rPr>
              <a:t>Sosyal Yardımların Dağılımı</a:t>
            </a:r>
          </a:p>
        </p:txBody>
      </p:sp>
      <p:sp>
        <p:nvSpPr>
          <p:cNvPr id="16" name="Dikdörtgen 5"/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b="1" i="1" dirty="0"/>
              <a:t> SYDV</a:t>
            </a:r>
          </a:p>
        </p:txBody>
      </p:sp>
      <p:sp>
        <p:nvSpPr>
          <p:cNvPr id="9" name="Dikdörtgen 8"/>
          <p:cNvSpPr/>
          <p:nvPr/>
        </p:nvSpPr>
        <p:spPr>
          <a:xfrm>
            <a:off x="7019752" y="4368804"/>
            <a:ext cx="37906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600"/>
              </a:spcBef>
              <a:spcAft>
                <a:spcPts val="600"/>
              </a:spcAft>
              <a:buClr>
                <a:srgbClr val="CC0000"/>
              </a:buClr>
              <a:defRPr/>
            </a:pPr>
            <a:r>
              <a:rPr lang="tr-TR" sz="2400" b="1" dirty="0">
                <a:solidFill>
                  <a:schemeClr val="bg1"/>
                </a:solidFill>
                <a:cs typeface="Arial" panose="020B0604020202020204" pitchFamily="34" charset="0"/>
              </a:rPr>
              <a:t>640 km sahil şeridi </a:t>
            </a:r>
            <a:endParaRPr lang="tr-TR" sz="2400" b="1" baseline="300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66F2090F-DA59-4CE3-AA8A-CE27B1759EB9}"/>
              </a:ext>
            </a:extLst>
          </p:cNvPr>
          <p:cNvSpPr txBox="1"/>
          <p:nvPr/>
        </p:nvSpPr>
        <p:spPr>
          <a:xfrm>
            <a:off x="1508183" y="1227519"/>
            <a:ext cx="8565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Sosyal Yardımların Konularına Göre Dağılımı </a:t>
            </a:r>
            <a:r>
              <a:rPr kumimoji="0" lang="tr-TR" sz="20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</a:t>
            </a:r>
            <a:r>
              <a:rPr lang="tr-TR" sz="2000" b="1" i="1" dirty="0">
                <a:solidFill>
                  <a:srgbClr val="FF0000"/>
                </a:solidFill>
                <a:latin typeface="Calibri"/>
              </a:rPr>
              <a:t>202…. Yılı</a:t>
            </a:r>
            <a:r>
              <a:rPr kumimoji="0" lang="tr-TR" sz="20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</a:p>
        </p:txBody>
      </p:sp>
      <p:sp>
        <p:nvSpPr>
          <p:cNvPr id="17" name="Dikdörtgen 16">
            <a:extLst>
              <a:ext uri="{FF2B5EF4-FFF2-40B4-BE49-F238E27FC236}">
                <a16:creationId xmlns:a16="http://schemas.microsoft.com/office/drawing/2014/main" id="{F7407641-CAB7-47E3-BF26-D18CEBB7F089}"/>
              </a:ext>
            </a:extLst>
          </p:cNvPr>
          <p:cNvSpPr/>
          <p:nvPr/>
        </p:nvSpPr>
        <p:spPr>
          <a:xfrm>
            <a:off x="1267294" y="5477006"/>
            <a:ext cx="98533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202…. yılında 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…….. 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kişiye toplam </a:t>
            </a:r>
            <a:r>
              <a:rPr lang="tr-TR" b="1" dirty="0">
                <a:solidFill>
                  <a:srgbClr val="FF0000"/>
                </a:solidFill>
                <a:latin typeface="Calibri"/>
              </a:rPr>
              <a:t>……………….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₺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tutarından sosyal yardım yapılmıştır.</a:t>
            </a:r>
            <a:endParaRPr kumimoji="0" lang="tr-T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graphicFrame>
        <p:nvGraphicFramePr>
          <p:cNvPr id="13" name="Tablo 12">
            <a:extLst>
              <a:ext uri="{FF2B5EF4-FFF2-40B4-BE49-F238E27FC236}">
                <a16:creationId xmlns:a16="http://schemas.microsoft.com/office/drawing/2014/main" id="{CC96D0AE-7E0A-4AAB-82A7-061B78086C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9704580"/>
              </p:ext>
            </p:extLst>
          </p:nvPr>
        </p:nvGraphicFramePr>
        <p:xfrm>
          <a:off x="1297708" y="1689184"/>
          <a:ext cx="9317645" cy="347301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620464">
                  <a:extLst>
                    <a:ext uri="{9D8B030D-6E8A-4147-A177-3AD203B41FA5}">
                      <a16:colId xmlns:a16="http://schemas.microsoft.com/office/drawing/2014/main" val="3959910098"/>
                    </a:ext>
                  </a:extLst>
                </a:gridCol>
                <a:gridCol w="1814980">
                  <a:extLst>
                    <a:ext uri="{9D8B030D-6E8A-4147-A177-3AD203B41FA5}">
                      <a16:colId xmlns:a16="http://schemas.microsoft.com/office/drawing/2014/main" val="2051262574"/>
                    </a:ext>
                  </a:extLst>
                </a:gridCol>
                <a:gridCol w="1882201">
                  <a:extLst>
                    <a:ext uri="{9D8B030D-6E8A-4147-A177-3AD203B41FA5}">
                      <a16:colId xmlns:a16="http://schemas.microsoft.com/office/drawing/2014/main" val="2107766275"/>
                    </a:ext>
                  </a:extLst>
                </a:gridCol>
              </a:tblGrid>
              <a:tr h="61491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800" b="1" u="none" strike="noStrike" kern="1200" dirty="0">
                          <a:effectLst/>
                        </a:rPr>
                        <a:t>Yardım Türü</a:t>
                      </a:r>
                      <a:endParaRPr lang="tr-TR" sz="18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800" b="1" u="none" strike="noStrike" kern="1200" dirty="0">
                          <a:effectLst/>
                        </a:rPr>
                        <a:t>Kişi/Aile Sayısı</a:t>
                      </a:r>
                      <a:endParaRPr lang="tr-TR" sz="18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800" b="1" u="none" strike="noStrike" kern="1200" dirty="0">
                          <a:effectLst/>
                        </a:rPr>
                        <a:t>Tutarı (₺)</a:t>
                      </a:r>
                      <a:endParaRPr lang="tr-TR" sz="18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636094"/>
                  </a:ext>
                </a:extLst>
              </a:tr>
              <a:tr h="46822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600" b="1" u="none" strike="noStrike" kern="1200" dirty="0">
                          <a:effectLst/>
                        </a:rPr>
                        <a:t>Genel Nitelikli Yardımlar</a:t>
                      </a:r>
                      <a:endParaRPr lang="tr-TR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4445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4365521"/>
                  </a:ext>
                </a:extLst>
              </a:tr>
              <a:tr h="46822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600" b="1" u="none" strike="noStrike" kern="1200" dirty="0">
                          <a:effectLst/>
                        </a:rPr>
                        <a:t>Öğrenim Yardımları</a:t>
                      </a:r>
                      <a:endParaRPr lang="tr-TR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4445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5457487"/>
                  </a:ext>
                </a:extLst>
              </a:tr>
              <a:tr h="46822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400" u="none" strike="noStrike" kern="1200" dirty="0">
                          <a:effectLst/>
                        </a:rPr>
                        <a:t>-Öğrenciler İçin Yapılan Nakdi Yardımlar</a:t>
                      </a:r>
                      <a:endParaRPr lang="tr-TR" sz="14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4445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0561438"/>
                  </a:ext>
                </a:extLst>
              </a:tr>
              <a:tr h="51695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400" u="none" strike="noStrike" kern="1200">
                          <a:effectLst/>
                        </a:rPr>
                        <a:t>-Öğrenciler </a:t>
                      </a:r>
                      <a:r>
                        <a:rPr lang="tr-TR" sz="1400" u="none" strike="noStrike" kern="1200" dirty="0">
                          <a:effectLst/>
                        </a:rPr>
                        <a:t>İçin Yapılan Ayni Yardımlar</a:t>
                      </a:r>
                    </a:p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400" u="none" strike="noStrike" kern="1200" dirty="0">
                          <a:effectLst/>
                        </a:rPr>
                        <a:t>(Giyecek, Kırtasiye, Araç-Gereç Giderleri)</a:t>
                      </a:r>
                      <a:endParaRPr lang="tr-TR" sz="14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4445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16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6910239"/>
                  </a:ext>
                </a:extLst>
              </a:tr>
              <a:tr h="46822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600" b="1" u="none" strike="noStrike" kern="1200" dirty="0">
                          <a:effectLst/>
                        </a:rPr>
                        <a:t>Engellilere Yönelik Yardımlar</a:t>
                      </a:r>
                      <a:endParaRPr lang="tr-TR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4445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16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290515"/>
                  </a:ext>
                </a:extLst>
              </a:tr>
              <a:tr h="46822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600" b="1" u="none" strike="noStrike" kern="1200" dirty="0">
                          <a:effectLst/>
                        </a:rPr>
                        <a:t>GENEL TOPLAM</a:t>
                      </a:r>
                      <a:endParaRPr lang="tr-TR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4445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16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tr-TR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8205155"/>
                  </a:ext>
                </a:extLst>
              </a:tr>
            </a:tbl>
          </a:graphicData>
        </a:graphic>
      </p:graphicFrame>
      <p:pic>
        <p:nvPicPr>
          <p:cNvPr id="12" name="Resim 11">
            <a:extLst>
              <a:ext uri="{FF2B5EF4-FFF2-40B4-BE49-F238E27FC236}">
                <a16:creationId xmlns:a16="http://schemas.microsoft.com/office/drawing/2014/main" id="{475D30AA-BEF0-4D69-A9DB-B84796C5B1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6641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72</Words>
  <Application>Microsoft Office PowerPoint</Application>
  <PresentationFormat>Geniş ekran</PresentationFormat>
  <Paragraphs>15</Paragraphs>
  <Slides>1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Wingdings</vt:lpstr>
      <vt:lpstr>Office Teması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Uğur ÖZDEMİR</dc:creator>
  <cp:lastModifiedBy>Uğur ÖZDEMİR</cp:lastModifiedBy>
  <cp:revision>9</cp:revision>
  <dcterms:created xsi:type="dcterms:W3CDTF">2020-06-29T08:23:39Z</dcterms:created>
  <dcterms:modified xsi:type="dcterms:W3CDTF">2024-05-07T14:10:13Z</dcterms:modified>
</cp:coreProperties>
</file>