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95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D4E50-8472-49B0-A424-99592191616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3FE07-83C5-4073-90C4-5C261EF96E5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681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2444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18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91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2611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3327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9307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245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9741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8017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519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715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734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F237C-C09C-4650-95B4-0BEFF1A5F7E7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77971-FEC5-4076-8041-0A6CD9AF03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938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Sosyal Güvenlik İstatistikleri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SOSYAL GÜVENLİK</a:t>
            </a:r>
          </a:p>
        </p:txBody>
      </p:sp>
      <p:sp>
        <p:nvSpPr>
          <p:cNvPr id="2" name="Dikdörtgen 1"/>
          <p:cNvSpPr/>
          <p:nvPr/>
        </p:nvSpPr>
        <p:spPr>
          <a:xfrm>
            <a:off x="2183836" y="1053093"/>
            <a:ext cx="70839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Sosyal Güvenlik Kapsamındaki Kişilerin Dağılımı </a:t>
            </a:r>
            <a:r>
              <a:rPr lang="tr-TR" b="1" dirty="0">
                <a:solidFill>
                  <a:srgbClr val="FF0000"/>
                </a:solidFill>
              </a:rPr>
              <a:t>(202...)</a:t>
            </a:r>
            <a:endParaRPr lang="tr-TR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Tablo 8">
            <a:extLst>
              <a:ext uri="{FF2B5EF4-FFF2-40B4-BE49-F238E27FC236}">
                <a16:creationId xmlns:a16="http://schemas.microsoft.com/office/drawing/2014/main" id="{09F8A655-4B47-4721-A778-DEFF59D7E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07683"/>
              </p:ext>
            </p:extLst>
          </p:nvPr>
        </p:nvGraphicFramePr>
        <p:xfrm>
          <a:off x="512387" y="1822751"/>
          <a:ext cx="10625007" cy="23005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679620">
                  <a:extLst>
                    <a:ext uri="{9D8B030D-6E8A-4147-A177-3AD203B41FA5}">
                      <a16:colId xmlns:a16="http://schemas.microsoft.com/office/drawing/2014/main" val="2449781056"/>
                    </a:ext>
                  </a:extLst>
                </a:gridCol>
                <a:gridCol w="1853443">
                  <a:extLst>
                    <a:ext uri="{9D8B030D-6E8A-4147-A177-3AD203B41FA5}">
                      <a16:colId xmlns:a16="http://schemas.microsoft.com/office/drawing/2014/main" val="3339432008"/>
                    </a:ext>
                  </a:extLst>
                </a:gridCol>
                <a:gridCol w="2030648">
                  <a:extLst>
                    <a:ext uri="{9D8B030D-6E8A-4147-A177-3AD203B41FA5}">
                      <a16:colId xmlns:a16="http://schemas.microsoft.com/office/drawing/2014/main" val="3037129868"/>
                    </a:ext>
                  </a:extLst>
                </a:gridCol>
                <a:gridCol w="2030648">
                  <a:extLst>
                    <a:ext uri="{9D8B030D-6E8A-4147-A177-3AD203B41FA5}">
                      <a16:colId xmlns:a16="http://schemas.microsoft.com/office/drawing/2014/main" val="2289897972"/>
                    </a:ext>
                  </a:extLst>
                </a:gridCol>
                <a:gridCol w="2030648">
                  <a:extLst>
                    <a:ext uri="{9D8B030D-6E8A-4147-A177-3AD203B41FA5}">
                      <a16:colId xmlns:a16="http://schemas.microsoft.com/office/drawing/2014/main" val="4227872043"/>
                    </a:ext>
                  </a:extLst>
                </a:gridCol>
              </a:tblGrid>
              <a:tr h="58427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Sosyal Güvenlik Durumu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Aktif Çalışan </a:t>
                      </a:r>
                      <a:br>
                        <a:rPr lang="tr-TR" sz="1600" b="1" u="none" strike="noStrike" dirty="0">
                          <a:effectLst/>
                        </a:rPr>
                      </a:br>
                      <a:r>
                        <a:rPr lang="tr-TR" sz="1600" b="1" u="none" strike="noStrike" dirty="0">
                          <a:effectLst/>
                        </a:rPr>
                        <a:t>Sayısı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Emekli Sayısı</a:t>
                      </a:r>
                      <a:br>
                        <a:rPr lang="tr-TR" sz="1600" b="1" u="none" strike="noStrike" dirty="0">
                          <a:effectLst/>
                        </a:rPr>
                      </a:br>
                      <a:r>
                        <a:rPr lang="tr-TR" sz="1600" b="1" u="none" strike="noStrike" dirty="0">
                          <a:effectLst/>
                        </a:rPr>
                        <a:t>(Aylık Alan)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Bakmakla Yükümlü Olunan Sayısı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600" b="1" u="none" strike="noStrike" dirty="0">
                          <a:effectLst/>
                        </a:rPr>
                        <a:t>Toplam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394738"/>
                  </a:ext>
                </a:extLst>
              </a:tr>
              <a:tr h="309446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>
                          <a:effectLst/>
                        </a:rPr>
                        <a:t>SSK (4a)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061604"/>
                  </a:ext>
                </a:extLst>
              </a:tr>
              <a:tr h="309446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 err="1">
                          <a:effectLst/>
                        </a:rPr>
                        <a:t>Bağ-Kur</a:t>
                      </a:r>
                      <a:r>
                        <a:rPr lang="tr-TR" sz="1600" b="1" u="none" strike="noStrike" dirty="0">
                          <a:effectLst/>
                        </a:rPr>
                        <a:t> (4/b)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657879"/>
                  </a:ext>
                </a:extLst>
              </a:tr>
              <a:tr h="393978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>
                          <a:effectLst/>
                        </a:rPr>
                        <a:t>Emekli Sandığı (4/c)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706929"/>
                  </a:ext>
                </a:extLst>
              </a:tr>
              <a:tr h="309446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>
                          <a:effectLst/>
                        </a:rPr>
                        <a:t>Toplam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728954"/>
                  </a:ext>
                </a:extLst>
              </a:tr>
              <a:tr h="393978">
                <a:tc>
                  <a:txBody>
                    <a:bodyPr/>
                    <a:lstStyle/>
                    <a:p>
                      <a:pPr algn="l" fontAlgn="ctr"/>
                      <a:r>
                        <a:rPr lang="tr-TR" sz="1600" b="1" u="none" strike="noStrike" dirty="0">
                          <a:effectLst/>
                        </a:rPr>
                        <a:t>İl Nüfusuna Oranı (%)</a:t>
                      </a:r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39453"/>
                  </a:ext>
                </a:extLst>
              </a:tr>
            </a:tbl>
          </a:graphicData>
        </a:graphic>
      </p:graphicFrame>
      <p:sp>
        <p:nvSpPr>
          <p:cNvPr id="14" name="Dikdörtgen 13">
            <a:extLst>
              <a:ext uri="{FF2B5EF4-FFF2-40B4-BE49-F238E27FC236}">
                <a16:creationId xmlns:a16="http://schemas.microsoft.com/office/drawing/2014/main" id="{42B38E6B-B100-4EA1-9348-DAA3A5109DA9}"/>
              </a:ext>
            </a:extLst>
          </p:cNvPr>
          <p:cNvSpPr/>
          <p:nvPr/>
        </p:nvSpPr>
        <p:spPr>
          <a:xfrm>
            <a:off x="418578" y="4436762"/>
            <a:ext cx="908026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Sosyal Güvenlik Kapsamındaki Kişi Sayısı (GSS Hariç) :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…………..</a:t>
            </a:r>
            <a:endParaRPr kumimoji="0" lang="tr-TR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Genel Sağlık Sigortası(GSS) Kapsamındaki Kişi Sayısı  :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………….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84C40AD6-EA6A-44D6-AFD0-C438E790BA39}"/>
              </a:ext>
            </a:extLst>
          </p:cNvPr>
          <p:cNvSpPr/>
          <p:nvPr/>
        </p:nvSpPr>
        <p:spPr>
          <a:xfrm>
            <a:off x="537557" y="5605715"/>
            <a:ext cx="826354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Sosyal Güvenlik Kapsamındaki Toplam Kişi Sayısı (Aktif + Pasif + </a:t>
            </a:r>
            <a:r>
              <a:rPr kumimoji="0" 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GSS’liler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): </a:t>
            </a:r>
            <a:r>
              <a:rPr lang="tr-TR" b="1" dirty="0">
                <a:solidFill>
                  <a:srgbClr val="FF0000"/>
                </a:solidFill>
                <a:latin typeface="Calibri"/>
              </a:rPr>
              <a:t>………………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tr-TR" sz="2000" b="1" i="0" u="none" strike="noStrike" kern="1200" cap="none" spc="0" normalizeH="0" baseline="0" noProof="0" dirty="0">
              <a:ln>
                <a:noFill/>
              </a:ln>
              <a:solidFill>
                <a:srgbClr val="ED1A0D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3F5FF698-5CBA-463F-BFA5-667D6C393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58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91</Words>
  <Application>Microsoft Office PowerPoint</Application>
  <PresentationFormat>Geniş ekran</PresentationFormat>
  <Paragraphs>16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8</cp:revision>
  <dcterms:created xsi:type="dcterms:W3CDTF">2020-06-29T08:24:41Z</dcterms:created>
  <dcterms:modified xsi:type="dcterms:W3CDTF">2024-05-07T08:38:55Z</dcterms:modified>
</cp:coreProperties>
</file>