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263" r:id="rId2"/>
    <p:sldId id="1265" r:id="rId3"/>
    <p:sldId id="1283" r:id="rId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0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7758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407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990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0715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0206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8769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3713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5080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5403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5905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8864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80291-7D04-448D-BD5E-01FD7BFC394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95F19-24E6-4189-B6E2-360AF89811B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0478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etin kutusu 11"/>
          <p:cNvSpPr txBox="1"/>
          <p:nvPr/>
        </p:nvSpPr>
        <p:spPr>
          <a:xfrm>
            <a:off x="3713234" y="960368"/>
            <a:ext cx="4857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Antalya Organize Sanayi Bölgesi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059" y="1526457"/>
            <a:ext cx="6926191" cy="368316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6" name="Dikdörtgen 15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Organize Sanayi Bölgeleri </a:t>
            </a:r>
          </a:p>
        </p:txBody>
      </p:sp>
      <p:sp>
        <p:nvSpPr>
          <p:cNvPr id="17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SANAYİ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id="{ACFA2ECB-C241-4202-97A6-D82098FC66B1}"/>
              </a:ext>
            </a:extLst>
          </p:cNvPr>
          <p:cNvSpPr/>
          <p:nvPr/>
        </p:nvSpPr>
        <p:spPr>
          <a:xfrm>
            <a:off x="571501" y="5313522"/>
            <a:ext cx="11249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C00000"/>
              </a:buClr>
            </a:pPr>
            <a:r>
              <a:rPr lang="tr-TR" sz="1600" dirty="0">
                <a:solidFill>
                  <a:srgbClr val="FF0000"/>
                </a:solidFill>
              </a:rPr>
              <a:t>1976</a:t>
            </a:r>
            <a:r>
              <a:rPr lang="tr-TR" sz="1600" dirty="0">
                <a:solidFill>
                  <a:prstClr val="black"/>
                </a:solidFill>
              </a:rPr>
              <a:t> yılında 194 sicil numarası ile kurulmuştur.</a:t>
            </a:r>
            <a:r>
              <a:rPr lang="tr-TR" sz="1600" dirty="0">
                <a:solidFill>
                  <a:srgbClr val="FF0000"/>
                </a:solidFill>
              </a:rPr>
              <a:t> </a:t>
            </a:r>
            <a:r>
              <a:rPr lang="tr-TR" sz="1600" dirty="0">
                <a:solidFill>
                  <a:prstClr val="black"/>
                </a:solidFill>
              </a:rPr>
              <a:t>Döşemealtı ilçesinde </a:t>
            </a:r>
            <a:r>
              <a:rPr lang="tr-TR" sz="1600" dirty="0">
                <a:solidFill>
                  <a:srgbClr val="FF0000"/>
                </a:solidFill>
              </a:rPr>
              <a:t>734,60 </a:t>
            </a:r>
            <a:r>
              <a:rPr lang="tr-TR" sz="1600" dirty="0">
                <a:solidFill>
                  <a:prstClr val="black"/>
                </a:solidFill>
              </a:rPr>
              <a:t>hektarlık alana sahip Antalya Organize Sanayi Bölgesinde </a:t>
            </a:r>
            <a:r>
              <a:rPr lang="tr-TR" sz="1600" dirty="0">
                <a:solidFill>
                  <a:srgbClr val="FF0000"/>
                </a:solidFill>
              </a:rPr>
              <a:t>335</a:t>
            </a:r>
            <a:r>
              <a:rPr lang="tr-TR" sz="1600" dirty="0">
                <a:solidFill>
                  <a:prstClr val="black"/>
                </a:solidFill>
              </a:rPr>
              <a:t> adet sanayi parseli bulunmaktadır. </a:t>
            </a:r>
          </a:p>
          <a:p>
            <a:pPr lvl="0" algn="ctr">
              <a:buClr>
                <a:srgbClr val="C00000"/>
              </a:buClr>
            </a:pPr>
            <a:r>
              <a:rPr lang="tr-TR" sz="1600" dirty="0">
                <a:solidFill>
                  <a:prstClr val="black"/>
                </a:solidFill>
              </a:rPr>
              <a:t>İlave 4’üncü ve 5’inci genişleme alanlarının kamulaştırma çalışmalarının tamamlanması ile OSB alanının </a:t>
            </a:r>
            <a:r>
              <a:rPr lang="tr-TR" sz="1600" dirty="0">
                <a:solidFill>
                  <a:srgbClr val="FF0000"/>
                </a:solidFill>
              </a:rPr>
              <a:t>778,25</a:t>
            </a:r>
            <a:r>
              <a:rPr lang="tr-TR" sz="1600" dirty="0">
                <a:solidFill>
                  <a:prstClr val="black"/>
                </a:solidFill>
              </a:rPr>
              <a:t> hektara ulaşması planlanmaktadır. </a:t>
            </a:r>
          </a:p>
          <a:p>
            <a:pPr lvl="0" algn="ctr">
              <a:buClr>
                <a:srgbClr val="C00000"/>
              </a:buClr>
            </a:pPr>
            <a:r>
              <a:rPr lang="tr-TR" sz="1600" dirty="0">
                <a:solidFill>
                  <a:prstClr val="black"/>
                </a:solidFill>
              </a:rPr>
              <a:t>OSB’nin doluluk oranı </a:t>
            </a:r>
            <a:r>
              <a:rPr lang="tr-TR" sz="1600" dirty="0">
                <a:solidFill>
                  <a:srgbClr val="FF0000"/>
                </a:solidFill>
              </a:rPr>
              <a:t>% 99,70 </a:t>
            </a:r>
            <a:r>
              <a:rPr lang="tr-TR" sz="1600" dirty="0">
                <a:solidFill>
                  <a:prstClr val="black"/>
                </a:solidFill>
              </a:rPr>
              <a:t>olup, yaklaşık </a:t>
            </a:r>
            <a:r>
              <a:rPr lang="tr-TR" sz="1600" dirty="0">
                <a:solidFill>
                  <a:srgbClr val="FF0000"/>
                </a:solidFill>
              </a:rPr>
              <a:t>21.000</a:t>
            </a:r>
            <a:r>
              <a:rPr lang="tr-TR" sz="1600" dirty="0">
                <a:solidFill>
                  <a:prstClr val="black"/>
                </a:solidFill>
              </a:rPr>
              <a:t> kişiye istihdam sağlanmaktadır.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D8F6FD32-8685-47B9-A2F6-2A9EBD44A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189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Kuruluş Aşamasındaki OSB’ler </a:t>
            </a:r>
          </a:p>
        </p:txBody>
      </p:sp>
      <p:sp>
        <p:nvSpPr>
          <p:cNvPr id="17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SANAYİ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579A6CE0-8605-41D8-8D7A-FE9A66D3B40C}"/>
              </a:ext>
            </a:extLst>
          </p:cNvPr>
          <p:cNvSpPr/>
          <p:nvPr/>
        </p:nvSpPr>
        <p:spPr>
          <a:xfrm>
            <a:off x="507896" y="1343247"/>
            <a:ext cx="46471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tr-TR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</a:rPr>
              <a:t>Manavgat Organize Sanayi </a:t>
            </a:r>
            <a:r>
              <a:rPr lang="tr-TR" b="1" dirty="0">
                <a:solidFill>
                  <a:srgbClr val="000099"/>
                </a:solidFill>
                <a:latin typeface="Calibri" panose="020F0502020204030204"/>
              </a:rPr>
              <a:t>Bölgesi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F17B5AB8-1DBA-4E48-B2EE-B05461B587CE}"/>
              </a:ext>
            </a:extLst>
          </p:cNvPr>
          <p:cNvSpPr/>
          <p:nvPr/>
        </p:nvSpPr>
        <p:spPr>
          <a:xfrm>
            <a:off x="507897" y="4609801"/>
            <a:ext cx="48546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C00000"/>
              </a:buClr>
              <a:defRPr/>
            </a:pPr>
            <a:r>
              <a:rPr lang="tr-TR" sz="1600" dirty="0">
                <a:solidFill>
                  <a:srgbClr val="FF0000"/>
                </a:solidFill>
              </a:rPr>
              <a:t>2020</a:t>
            </a:r>
            <a:r>
              <a:rPr lang="tr-TR" sz="1600" dirty="0"/>
              <a:t> yılında 360 sicil numarası ile kurulmuştur. Manavgat ilçesi Hacıobası Mahallesi sınırları içerisinde </a:t>
            </a:r>
            <a:r>
              <a:rPr lang="tr-TR" sz="1600" dirty="0">
                <a:solidFill>
                  <a:srgbClr val="FF0000"/>
                </a:solidFill>
              </a:rPr>
              <a:t>35,45 </a:t>
            </a:r>
            <a:r>
              <a:rPr lang="tr-TR" sz="1600" dirty="0"/>
              <a:t>hektarlık alana sahip Manavgat Organize Sanayi Bölgesinde parselasyon ve plan çalışmaları devam etmektedir. Sanayi ve Teknoloji Bakanlığı Yatırım Programına “Yeni Proje” olarak dahil edilmiştir.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6D7A330A-9F24-4963-B8F5-3E4A338C55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96" y="1839222"/>
            <a:ext cx="4860000" cy="25698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Dikdörtgen 14">
            <a:extLst>
              <a:ext uri="{FF2B5EF4-FFF2-40B4-BE49-F238E27FC236}">
                <a16:creationId xmlns:a16="http://schemas.microsoft.com/office/drawing/2014/main" id="{F19BD2B0-B262-4EFB-A4B6-39BC22DB6A38}"/>
              </a:ext>
            </a:extLst>
          </p:cNvPr>
          <p:cNvSpPr/>
          <p:nvPr/>
        </p:nvSpPr>
        <p:spPr>
          <a:xfrm>
            <a:off x="6141640" y="1360309"/>
            <a:ext cx="5112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Kaş Gıda İhtisas Organize Sanayi Bölgesi 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62ECDC24-57EB-4485-AEE4-73E7A777B781}"/>
              </a:ext>
            </a:extLst>
          </p:cNvPr>
          <p:cNvSpPr/>
          <p:nvPr/>
        </p:nvSpPr>
        <p:spPr>
          <a:xfrm>
            <a:off x="6381750" y="4675761"/>
            <a:ext cx="49339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C00000"/>
              </a:buClr>
              <a:defRPr/>
            </a:pPr>
            <a:r>
              <a:rPr lang="tr-TR" sz="1600" dirty="0">
                <a:solidFill>
                  <a:srgbClr val="FF0000"/>
                </a:solidFill>
              </a:rPr>
              <a:t>2023 </a:t>
            </a:r>
            <a:r>
              <a:rPr lang="tr-TR" sz="1600" dirty="0"/>
              <a:t>yılında 401 sicil numarası ile kurulmuştur. Kaş İlçesi Kınık Mahallesi sınırları içerisinde </a:t>
            </a:r>
            <a:r>
              <a:rPr lang="tr-TR" sz="1600" dirty="0">
                <a:solidFill>
                  <a:srgbClr val="FF0000"/>
                </a:solidFill>
              </a:rPr>
              <a:t>34,50 </a:t>
            </a:r>
            <a:r>
              <a:rPr lang="tr-TR" sz="1600" dirty="0"/>
              <a:t>hektarlık alana sahip Kaş Gıda İhtisas Organize Sanayi Bölgesinde kamulaştırma, parselasyon ve plan çalışmaları devam etmektedir.</a:t>
            </a:r>
            <a:endParaRPr lang="tr-TR" sz="1600" dirty="0">
              <a:solidFill>
                <a:prstClr val="black"/>
              </a:solidFill>
            </a:endParaRPr>
          </a:p>
          <a:p>
            <a:pPr lvl="0" algn="ctr">
              <a:buClr>
                <a:srgbClr val="C00000"/>
              </a:buClr>
              <a:defRPr/>
            </a:pP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9" name="Resim 18">
            <a:extLst>
              <a:ext uri="{FF2B5EF4-FFF2-40B4-BE49-F238E27FC236}">
                <a16:creationId xmlns:a16="http://schemas.microsoft.com/office/drawing/2014/main" id="{D9EC79E5-C5E9-441C-B6E5-0956833D17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514" y="1839223"/>
            <a:ext cx="4901944" cy="2592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BB69F678-250F-4988-AB84-6FC5E440B6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2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Kuruluş Aşamasındaki OSB’ler </a:t>
            </a:r>
          </a:p>
        </p:txBody>
      </p:sp>
      <p:sp>
        <p:nvSpPr>
          <p:cNvPr id="17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SANAYİ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618927" y="1309847"/>
            <a:ext cx="4855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tr-TR" b="1" dirty="0">
                <a:solidFill>
                  <a:srgbClr val="000099"/>
                </a:solidFill>
                <a:latin typeface="Calibri"/>
              </a:rPr>
              <a:t>Serik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Organize Sanayi Bölgesi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610349" y="4775737"/>
            <a:ext cx="48863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tr-TR" sz="1600" dirty="0">
                <a:solidFill>
                  <a:srgbClr val="FF0000"/>
                </a:solidFill>
              </a:rPr>
              <a:t>2020 </a:t>
            </a:r>
            <a:r>
              <a:rPr lang="tr-TR" sz="1600" dirty="0"/>
              <a:t>yılında kuruluş çalışmaları başlatılan Serik Organize Sanayi Bölgesinin, Serik İlçesi Yukarıkocayatak ve Eskiyörük Mahallesi sınırları içerisinde yaklaşık </a:t>
            </a:r>
            <a:r>
              <a:rPr lang="tr-TR" sz="1600" dirty="0">
                <a:solidFill>
                  <a:srgbClr val="FF0000"/>
                </a:solidFill>
              </a:rPr>
              <a:t>75,40</a:t>
            </a:r>
            <a:r>
              <a:rPr lang="tr-TR" sz="1600" dirty="0"/>
              <a:t> hektar alanda </a:t>
            </a:r>
            <a:r>
              <a:rPr lang="tr-TR" sz="1600" dirty="0">
                <a:solidFill>
                  <a:srgbClr val="FF0000"/>
                </a:solidFill>
              </a:rPr>
              <a:t>14.03.2022</a:t>
            </a:r>
            <a:r>
              <a:rPr lang="tr-TR" sz="1600" dirty="0"/>
              <a:t> tarihinde yer seçimi kesinleştirilmiş, kuruluş çalışmaları devam etmektedir.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BDC761D9-0A57-4FB4-8EAA-7E9016D29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350" y="1885950"/>
            <a:ext cx="4872421" cy="2619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36BA9C54-CE85-4187-AF74-536EB2B6CF14}"/>
              </a:ext>
            </a:extLst>
          </p:cNvPr>
          <p:cNvSpPr/>
          <p:nvPr/>
        </p:nvSpPr>
        <p:spPr>
          <a:xfrm>
            <a:off x="638175" y="4561047"/>
            <a:ext cx="4914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defRPr/>
            </a:pPr>
            <a:endParaRPr lang="tr-TR" sz="1600" dirty="0">
              <a:solidFill>
                <a:srgbClr val="FF0000"/>
              </a:solidFill>
            </a:endParaRPr>
          </a:p>
          <a:p>
            <a:pPr algn="just">
              <a:buClr>
                <a:srgbClr val="C00000"/>
              </a:buClr>
              <a:defRPr/>
            </a:pPr>
            <a:r>
              <a:rPr lang="tr-TR" sz="1600" dirty="0">
                <a:solidFill>
                  <a:srgbClr val="FF0000"/>
                </a:solidFill>
              </a:rPr>
              <a:t>2020</a:t>
            </a:r>
            <a:r>
              <a:rPr lang="tr-TR" sz="1600" dirty="0"/>
              <a:t> yılında </a:t>
            </a:r>
            <a:r>
              <a:rPr lang="tr-TR" sz="1600" dirty="0">
                <a:solidFill>
                  <a:prstClr val="black"/>
                </a:solidFill>
              </a:rPr>
              <a:t>351 sicil numarası ile</a:t>
            </a:r>
            <a:r>
              <a:rPr lang="tr-TR" sz="1600" dirty="0"/>
              <a:t> kurulmuştur. Korkuteli İlçesi İmrahor Mahallesi sınırlarında </a:t>
            </a:r>
            <a:r>
              <a:rPr lang="tr-TR" sz="1600" dirty="0">
                <a:solidFill>
                  <a:srgbClr val="FF0000"/>
                </a:solidFill>
              </a:rPr>
              <a:t>116</a:t>
            </a:r>
            <a:r>
              <a:rPr lang="tr-TR" sz="1600" dirty="0"/>
              <a:t> hektarlık alana sahip Korkuteli Organize Sanayi Bölgesinde kamulaştırma, parselasyon ve plan çalışmaları devam etmektedir.</a:t>
            </a:r>
            <a:endParaRPr lang="tr-TR" sz="1600" dirty="0">
              <a:solidFill>
                <a:prstClr val="black"/>
              </a:solidFill>
            </a:endParaRP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284912ED-2234-40DB-9DCB-EEF554B2043A}"/>
              </a:ext>
            </a:extLst>
          </p:cNvPr>
          <p:cNvSpPr txBox="1"/>
          <p:nvPr/>
        </p:nvSpPr>
        <p:spPr>
          <a:xfrm>
            <a:off x="782195" y="1334189"/>
            <a:ext cx="485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Korkuteli Organize Sanayi Bölgesi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87360E5A-4505-4D6C-B251-D658F27F75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93" y="1905000"/>
            <a:ext cx="4866131" cy="26098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A4A4BDE7-1F93-4157-AEB3-C37BE68F4B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01E1841D-BEF7-4061-8B3C-6590DEFC37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271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230</Words>
  <Application>Microsoft Office PowerPoint</Application>
  <PresentationFormat>Geniş ekran</PresentationFormat>
  <Paragraphs>19</Paragraphs>
  <Slides>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10</cp:revision>
  <dcterms:created xsi:type="dcterms:W3CDTF">2020-06-29T08:38:34Z</dcterms:created>
  <dcterms:modified xsi:type="dcterms:W3CDTF">2024-05-07T14:03:54Z</dcterms:modified>
</cp:coreProperties>
</file>