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1278" r:id="rId2"/>
    <p:sldId id="1279" r:id="rId3"/>
    <p:sldId id="1190" r:id="rId4"/>
    <p:sldId id="1191" r:id="rId5"/>
    <p:sldId id="1268" r:id="rId6"/>
    <p:sldId id="1156" r:id="rId7"/>
    <p:sldId id="1159" r:id="rId8"/>
    <p:sldId id="1192" r:id="rId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3B9E6-F460-4AD4-AFA4-C06FC087C300}" type="datetimeFigureOut">
              <a:rPr lang="tr-TR" smtClean="0"/>
              <a:t>9.05.2024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E6FFEB-C7E1-465B-9422-1A3F88687EA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40706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D2FBDBC7-F1F5-4A4C-AC30-B6A2E720502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388247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B83D3EAE-4CB6-412B-8F20-F347AA67F36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52709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F20E5924-B714-4BD2-B818-E756F1D3B6F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74308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FC99AEE2-C471-4C41-9B4E-B886F08F451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33822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2FA4-6BE3-4E8D-AC90-DBF1542E3A8E}" type="datetimeFigureOut">
              <a:rPr lang="tr-TR" smtClean="0"/>
              <a:t>9.05.2024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8BADF-2E2E-4A3A-9458-74593CCA4DB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31081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2FA4-6BE3-4E8D-AC90-DBF1542E3A8E}" type="datetimeFigureOut">
              <a:rPr lang="tr-TR" smtClean="0"/>
              <a:t>9.05.2024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8BADF-2E2E-4A3A-9458-74593CCA4DB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3783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2FA4-6BE3-4E8D-AC90-DBF1542E3A8E}" type="datetimeFigureOut">
              <a:rPr lang="tr-TR" smtClean="0"/>
              <a:t>9.05.2024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8BADF-2E2E-4A3A-9458-74593CCA4DB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65963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2FA4-6BE3-4E8D-AC90-DBF1542E3A8E}" type="datetimeFigureOut">
              <a:rPr lang="tr-TR" smtClean="0"/>
              <a:t>9.05.2024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8BADF-2E2E-4A3A-9458-74593CCA4DB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518189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2FA4-6BE3-4E8D-AC90-DBF1542E3A8E}" type="datetimeFigureOut">
              <a:rPr lang="tr-TR" smtClean="0"/>
              <a:t>9.05.2024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8BADF-2E2E-4A3A-9458-74593CCA4DB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89048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2FA4-6BE3-4E8D-AC90-DBF1542E3A8E}" type="datetimeFigureOut">
              <a:rPr lang="tr-TR" smtClean="0"/>
              <a:t>9.05.2024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8BADF-2E2E-4A3A-9458-74593CCA4DB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02521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2FA4-6BE3-4E8D-AC90-DBF1542E3A8E}" type="datetimeFigureOut">
              <a:rPr lang="tr-TR" smtClean="0"/>
              <a:t>9.05.2024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8BADF-2E2E-4A3A-9458-74593CCA4DB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8506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2FA4-6BE3-4E8D-AC90-DBF1542E3A8E}" type="datetimeFigureOut">
              <a:rPr lang="tr-TR" smtClean="0"/>
              <a:t>9.05.2024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8BADF-2E2E-4A3A-9458-74593CCA4DB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69269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2FA4-6BE3-4E8D-AC90-DBF1542E3A8E}" type="datetimeFigureOut">
              <a:rPr lang="tr-TR" smtClean="0"/>
              <a:t>9.05.2024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8BADF-2E2E-4A3A-9458-74593CCA4DB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73258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2FA4-6BE3-4E8D-AC90-DBF1542E3A8E}" type="datetimeFigureOut">
              <a:rPr lang="tr-TR" smtClean="0"/>
              <a:t>9.05.2024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8BADF-2E2E-4A3A-9458-74593CCA4DB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7365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2FA4-6BE3-4E8D-AC90-DBF1542E3A8E}" type="datetimeFigureOut">
              <a:rPr lang="tr-TR" smtClean="0"/>
              <a:t>9.05.2024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8BADF-2E2E-4A3A-9458-74593CCA4DB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89255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832FA4-6BE3-4E8D-AC90-DBF1542E3A8E}" type="datetimeFigureOut">
              <a:rPr lang="tr-TR" smtClean="0"/>
              <a:t>9.05.2024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B8BADF-2E2E-4A3A-9458-74593CCA4DB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58635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/>
          <p:cNvSpPr/>
          <p:nvPr/>
        </p:nvSpPr>
        <p:spPr>
          <a:xfrm>
            <a:off x="4812376" y="0"/>
            <a:ext cx="7380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1" i="1" u="none" strike="noStrike" kern="1200" cap="none" spc="0" normalizeH="0" baseline="0" noProof="0" dirty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Karayolları  </a:t>
            </a:r>
          </a:p>
        </p:txBody>
      </p:sp>
      <p:sp>
        <p:nvSpPr>
          <p:cNvPr id="16" name="Dikdörtgen 5"/>
          <p:cNvSpPr/>
          <p:nvPr/>
        </p:nvSpPr>
        <p:spPr>
          <a:xfrm>
            <a:off x="0" y="-16625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ULAŞTIRMA</a:t>
            </a:r>
          </a:p>
        </p:txBody>
      </p:sp>
      <p:pic>
        <p:nvPicPr>
          <p:cNvPr id="10" name="Resim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000" y="6228000"/>
            <a:ext cx="584073" cy="576000"/>
          </a:xfrm>
          <a:prstGeom prst="rect">
            <a:avLst/>
          </a:prstGeom>
        </p:spPr>
      </p:pic>
      <p:graphicFrame>
        <p:nvGraphicFramePr>
          <p:cNvPr id="11" name="Tablo 10">
            <a:extLst>
              <a:ext uri="{FF2B5EF4-FFF2-40B4-BE49-F238E27FC236}">
                <a16:creationId xmlns:a16="http://schemas.microsoft.com/office/drawing/2014/main" id="{44441F76-4EB9-4AEA-BE69-F72E9E3120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1284192"/>
              </p:ext>
            </p:extLst>
          </p:nvPr>
        </p:nvGraphicFramePr>
        <p:xfrm>
          <a:off x="384619" y="981505"/>
          <a:ext cx="3020244" cy="1005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75408">
                  <a:extLst>
                    <a:ext uri="{9D8B030D-6E8A-4147-A177-3AD203B41FA5}">
                      <a16:colId xmlns:a16="http://schemas.microsoft.com/office/drawing/2014/main" val="4223935517"/>
                    </a:ext>
                  </a:extLst>
                </a:gridCol>
                <a:gridCol w="1144836">
                  <a:extLst>
                    <a:ext uri="{9D8B030D-6E8A-4147-A177-3AD203B41FA5}">
                      <a16:colId xmlns:a16="http://schemas.microsoft.com/office/drawing/2014/main" val="533548157"/>
                    </a:ext>
                  </a:extLst>
                </a:gridCol>
              </a:tblGrid>
              <a:tr h="307951">
                <a:tc>
                  <a:txBody>
                    <a:bodyPr/>
                    <a:lstStyle/>
                    <a:p>
                      <a:r>
                        <a:rPr lang="tr-TR" sz="1600" dirty="0"/>
                        <a:t>Devlet Yolu (% ….)</a:t>
                      </a:r>
                      <a:endParaRPr lang="tr-TR" sz="1600" b="0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r-TR" sz="1600" dirty="0"/>
                        <a:t>…… km</a:t>
                      </a:r>
                      <a:endParaRPr lang="tr-TR" sz="1600" b="0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1691804"/>
                  </a:ext>
                </a:extLst>
              </a:tr>
              <a:tr h="303338">
                <a:tc>
                  <a:txBody>
                    <a:bodyPr/>
                    <a:lstStyle/>
                    <a:p>
                      <a:r>
                        <a:rPr lang="tr-TR" sz="1600" dirty="0"/>
                        <a:t>İl Yolu (% ….)</a:t>
                      </a:r>
                      <a:endParaRPr lang="tr-TR" sz="1600" b="1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r-TR" sz="1600" baseline="0" dirty="0"/>
                        <a:t>…… </a:t>
                      </a:r>
                      <a:r>
                        <a:rPr lang="tr-TR" sz="1600" dirty="0"/>
                        <a:t>km</a:t>
                      </a:r>
                      <a:endParaRPr lang="tr-TR" sz="1600" b="1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364999"/>
                  </a:ext>
                </a:extLst>
              </a:tr>
              <a:tr h="303338">
                <a:tc>
                  <a:txBody>
                    <a:bodyPr/>
                    <a:lstStyle/>
                    <a:p>
                      <a:r>
                        <a:rPr lang="tr-TR" sz="1600" b="1" dirty="0">
                          <a:solidFill>
                            <a:srgbClr val="FF0000"/>
                          </a:solidFill>
                        </a:rPr>
                        <a:t>TOPLAM</a:t>
                      </a: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r-TR" sz="1600" b="1" dirty="0">
                          <a:solidFill>
                            <a:srgbClr val="FF0000"/>
                          </a:solidFill>
                        </a:rPr>
                        <a:t>……… km</a:t>
                      </a: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4566218"/>
                  </a:ext>
                </a:extLst>
              </a:tr>
            </a:tbl>
          </a:graphicData>
        </a:graphic>
      </p:graphicFrame>
      <p:pic>
        <p:nvPicPr>
          <p:cNvPr id="17" name="Picture 471">
            <a:extLst>
              <a:ext uri="{FF2B5EF4-FFF2-40B4-BE49-F238E27FC236}">
                <a16:creationId xmlns:a16="http://schemas.microsoft.com/office/drawing/2014/main" id="{F4661AE1-DA2C-41DA-9603-29B3568E1A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6073" y="1619925"/>
            <a:ext cx="11319927" cy="4671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sim 1">
            <a:extLst>
              <a:ext uri="{FF2B5EF4-FFF2-40B4-BE49-F238E27FC236}">
                <a16:creationId xmlns:a16="http://schemas.microsoft.com/office/drawing/2014/main" id="{ACE9E573-0B0D-45C5-B4A8-84236AE672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12948" y="3870542"/>
            <a:ext cx="695431" cy="462918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50C016C5-9D65-41EA-A5E4-66F5D36F4C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65348" y="4022942"/>
            <a:ext cx="695431" cy="462918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EBB53E36-58D9-422D-9987-4A467D74BA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37147" y="4805847"/>
            <a:ext cx="649326" cy="432228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0BC4F5F3-AED5-474F-84F0-43BF75A61C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2555" y="4989207"/>
            <a:ext cx="373868" cy="248868"/>
          </a:xfrm>
          <a:prstGeom prst="rect">
            <a:avLst/>
          </a:prstGeom>
        </p:spPr>
      </p:pic>
      <p:pic>
        <p:nvPicPr>
          <p:cNvPr id="13" name="Resim 12">
            <a:extLst>
              <a:ext uri="{FF2B5EF4-FFF2-40B4-BE49-F238E27FC236}">
                <a16:creationId xmlns:a16="http://schemas.microsoft.com/office/drawing/2014/main" id="{29B79866-0410-4980-AFB3-39C66BF80C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248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/>
          <p:cNvSpPr/>
          <p:nvPr/>
        </p:nvSpPr>
        <p:spPr>
          <a:xfrm>
            <a:off x="4812376" y="0"/>
            <a:ext cx="7380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1" i="1" u="none" strike="noStrike" kern="1200" cap="none" spc="0" normalizeH="0" baseline="0" noProof="0" dirty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Karayolları </a:t>
            </a:r>
          </a:p>
        </p:txBody>
      </p:sp>
      <p:sp>
        <p:nvSpPr>
          <p:cNvPr id="16" name="Dikdörtgen 5"/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ULAŞTIRMA</a:t>
            </a:r>
          </a:p>
        </p:txBody>
      </p:sp>
      <p:pic>
        <p:nvPicPr>
          <p:cNvPr id="19" name="Resim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000" y="6228000"/>
            <a:ext cx="584073" cy="576000"/>
          </a:xfrm>
          <a:prstGeom prst="rect">
            <a:avLst/>
          </a:prstGeom>
        </p:spPr>
      </p:pic>
      <p:pic>
        <p:nvPicPr>
          <p:cNvPr id="27" name="Resim 26">
            <a:extLst>
              <a:ext uri="{FF2B5EF4-FFF2-40B4-BE49-F238E27FC236}">
                <a16:creationId xmlns:a16="http://schemas.microsoft.com/office/drawing/2014/main" id="{596EB40D-9BFD-4B8C-88E8-0379E54E7CC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224" y="4003695"/>
            <a:ext cx="5319315" cy="2854305"/>
          </a:xfrm>
          <a:prstGeom prst="rect">
            <a:avLst/>
          </a:prstGeom>
        </p:spPr>
      </p:pic>
      <p:graphicFrame>
        <p:nvGraphicFramePr>
          <p:cNvPr id="28" name="Tablo 27">
            <a:extLst>
              <a:ext uri="{FF2B5EF4-FFF2-40B4-BE49-F238E27FC236}">
                <a16:creationId xmlns:a16="http://schemas.microsoft.com/office/drawing/2014/main" id="{587CE231-408E-43A6-A5D7-9150604A57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5541534"/>
              </p:ext>
            </p:extLst>
          </p:nvPr>
        </p:nvGraphicFramePr>
        <p:xfrm>
          <a:off x="219076" y="1288065"/>
          <a:ext cx="4448174" cy="22402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43124">
                  <a:extLst>
                    <a:ext uri="{9D8B030D-6E8A-4147-A177-3AD203B41FA5}">
                      <a16:colId xmlns:a16="http://schemas.microsoft.com/office/drawing/2014/main" val="2464303193"/>
                    </a:ext>
                  </a:extLst>
                </a:gridCol>
                <a:gridCol w="1343025">
                  <a:extLst>
                    <a:ext uri="{9D8B030D-6E8A-4147-A177-3AD203B41FA5}">
                      <a16:colId xmlns:a16="http://schemas.microsoft.com/office/drawing/2014/main" val="379334166"/>
                    </a:ext>
                  </a:extLst>
                </a:gridCol>
                <a:gridCol w="962025">
                  <a:extLst>
                    <a:ext uri="{9D8B030D-6E8A-4147-A177-3AD203B41FA5}">
                      <a16:colId xmlns:a16="http://schemas.microsoft.com/office/drawing/2014/main" val="3153859013"/>
                    </a:ext>
                  </a:extLst>
                </a:gridCol>
              </a:tblGrid>
              <a:tr h="222844">
                <a:tc>
                  <a:txBody>
                    <a:bodyPr/>
                    <a:lstStyle/>
                    <a:p>
                      <a:endParaRPr lang="tr-TR" sz="1500" b="1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500" b="1" dirty="0"/>
                        <a:t>Bölünmüş Yol</a:t>
                      </a: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500" b="1" dirty="0"/>
                        <a:t>Tek Yol</a:t>
                      </a: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1926334"/>
                  </a:ext>
                </a:extLst>
              </a:tr>
              <a:tr h="222844">
                <a:tc>
                  <a:txBody>
                    <a:bodyPr/>
                    <a:lstStyle/>
                    <a:p>
                      <a:r>
                        <a:rPr lang="tr-TR" sz="1500" dirty="0"/>
                        <a:t>Toplam Proje Uzunluğu</a:t>
                      </a: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….. km</a:t>
                      </a: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500" dirty="0"/>
                        <a:t>….. km</a:t>
                      </a: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2925023"/>
                  </a:ext>
                </a:extLst>
              </a:tr>
              <a:tr h="222844">
                <a:tc>
                  <a:txBody>
                    <a:bodyPr/>
                    <a:lstStyle/>
                    <a:p>
                      <a:r>
                        <a:rPr lang="tr-TR" sz="1500" dirty="0"/>
                        <a:t>Ağ</a:t>
                      </a:r>
                      <a:r>
                        <a:rPr lang="tr-TR" sz="1500" baseline="0" dirty="0"/>
                        <a:t> Dışı Biten</a:t>
                      </a:r>
                      <a:endParaRPr lang="tr-TR" sz="1500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….. km</a:t>
                      </a: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500" dirty="0"/>
                        <a:t>….. km</a:t>
                      </a: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544817"/>
                  </a:ext>
                </a:extLst>
              </a:tr>
              <a:tr h="222844">
                <a:tc>
                  <a:txBody>
                    <a:bodyPr/>
                    <a:lstStyle/>
                    <a:p>
                      <a:r>
                        <a:rPr lang="tr-TR" sz="1500" dirty="0"/>
                        <a:t>202… Gerçekleşen</a:t>
                      </a: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tr-TR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….. km</a:t>
                      </a: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tr-TR" sz="1500" dirty="0"/>
                        <a:t>…… km</a:t>
                      </a: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5072793"/>
                  </a:ext>
                </a:extLst>
              </a:tr>
              <a:tr h="222844">
                <a:tc>
                  <a:txBody>
                    <a:bodyPr/>
                    <a:lstStyle/>
                    <a:p>
                      <a:r>
                        <a:rPr lang="tr-TR" sz="1500" b="1" dirty="0">
                          <a:solidFill>
                            <a:srgbClr val="FF0000"/>
                          </a:solidFill>
                        </a:rPr>
                        <a:t>Toplam Biten</a:t>
                      </a: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5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….. km</a:t>
                      </a: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500" b="1" dirty="0">
                          <a:solidFill>
                            <a:srgbClr val="FF0000"/>
                          </a:solidFill>
                        </a:rPr>
                        <a:t>….. km</a:t>
                      </a: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2596841"/>
                  </a:ext>
                </a:extLst>
              </a:tr>
              <a:tr h="222844">
                <a:tc>
                  <a:txBody>
                    <a:bodyPr/>
                    <a:lstStyle/>
                    <a:p>
                      <a:r>
                        <a:rPr lang="tr-TR" sz="1500" dirty="0"/>
                        <a:t>Çalışılan</a:t>
                      </a: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….. km</a:t>
                      </a: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500" dirty="0"/>
                        <a:t>….. km</a:t>
                      </a: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2121347"/>
                  </a:ext>
                </a:extLst>
              </a:tr>
              <a:tr h="222844">
                <a:tc>
                  <a:txBody>
                    <a:bodyPr/>
                    <a:lstStyle/>
                    <a:p>
                      <a:r>
                        <a:rPr lang="tr-TR" sz="1500" dirty="0"/>
                        <a:t>202… Hedeflenen</a:t>
                      </a: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….. km</a:t>
                      </a: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500" dirty="0"/>
                        <a:t>….. km</a:t>
                      </a: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0305917"/>
                  </a:ext>
                </a:extLst>
              </a:tr>
            </a:tbl>
          </a:graphicData>
        </a:graphic>
      </p:graphicFrame>
      <p:pic>
        <p:nvPicPr>
          <p:cNvPr id="14" name="Resim 13">
            <a:extLst>
              <a:ext uri="{FF2B5EF4-FFF2-40B4-BE49-F238E27FC236}">
                <a16:creationId xmlns:a16="http://schemas.microsoft.com/office/drawing/2014/main" id="{04757F0F-1D4C-40CA-89AC-0B3C9B1D37F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600000">
            <a:off x="6076393" y="952389"/>
            <a:ext cx="5614483" cy="3057636"/>
          </a:xfrm>
          <a:prstGeom prst="rect">
            <a:avLst/>
          </a:prstGeom>
        </p:spPr>
      </p:pic>
      <p:graphicFrame>
        <p:nvGraphicFramePr>
          <p:cNvPr id="2" name="Tablo 1">
            <a:extLst>
              <a:ext uri="{FF2B5EF4-FFF2-40B4-BE49-F238E27FC236}">
                <a16:creationId xmlns:a16="http://schemas.microsoft.com/office/drawing/2014/main" id="{E3247655-8FA7-4964-BA3C-BF3717BC87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6904819"/>
              </p:ext>
            </p:extLst>
          </p:nvPr>
        </p:nvGraphicFramePr>
        <p:xfrm>
          <a:off x="257176" y="4454524"/>
          <a:ext cx="4476749" cy="10624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65494">
                  <a:extLst>
                    <a:ext uri="{9D8B030D-6E8A-4147-A177-3AD203B41FA5}">
                      <a16:colId xmlns:a16="http://schemas.microsoft.com/office/drawing/2014/main" val="1455878223"/>
                    </a:ext>
                  </a:extLst>
                </a:gridCol>
                <a:gridCol w="1301505">
                  <a:extLst>
                    <a:ext uri="{9D8B030D-6E8A-4147-A177-3AD203B41FA5}">
                      <a16:colId xmlns:a16="http://schemas.microsoft.com/office/drawing/2014/main" val="443087970"/>
                    </a:ext>
                  </a:extLst>
                </a:gridCol>
                <a:gridCol w="1809750">
                  <a:extLst>
                    <a:ext uri="{9D8B030D-6E8A-4147-A177-3AD203B41FA5}">
                      <a16:colId xmlns:a16="http://schemas.microsoft.com/office/drawing/2014/main" val="100464077"/>
                    </a:ext>
                  </a:extLst>
                </a:gridCol>
              </a:tblGrid>
              <a:tr h="355601">
                <a:tc>
                  <a:txBody>
                    <a:bodyPr/>
                    <a:lstStyle/>
                    <a:p>
                      <a:endParaRPr lang="tr-TR" sz="1500" b="1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500" b="1" dirty="0"/>
                        <a:t>2003 Öncesi</a:t>
                      </a: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500" b="1" dirty="0"/>
                        <a:t>2003-202… Arası</a:t>
                      </a: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4521120"/>
                  </a:ext>
                </a:extLst>
              </a:tr>
              <a:tr h="353449">
                <a:tc>
                  <a:txBody>
                    <a:bodyPr/>
                    <a:lstStyle/>
                    <a:p>
                      <a:r>
                        <a:rPr lang="tr-TR" sz="1500" dirty="0"/>
                        <a:t>Bölünmüş Yol</a:t>
                      </a: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….. km</a:t>
                      </a: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500" dirty="0"/>
                        <a:t>….. km</a:t>
                      </a: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8341073"/>
                  </a:ext>
                </a:extLst>
              </a:tr>
              <a:tr h="353449">
                <a:tc>
                  <a:txBody>
                    <a:bodyPr/>
                    <a:lstStyle/>
                    <a:p>
                      <a:r>
                        <a:rPr lang="tr-TR" sz="1500" dirty="0"/>
                        <a:t>Tek Yol</a:t>
                      </a: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….. km</a:t>
                      </a: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500" dirty="0"/>
                        <a:t>….. km</a:t>
                      </a: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7359117"/>
                  </a:ext>
                </a:extLst>
              </a:tr>
            </a:tbl>
          </a:graphicData>
        </a:graphic>
      </p:graphicFrame>
      <p:pic>
        <p:nvPicPr>
          <p:cNvPr id="3" name="Resim 2">
            <a:extLst>
              <a:ext uri="{FF2B5EF4-FFF2-40B4-BE49-F238E27FC236}">
                <a16:creationId xmlns:a16="http://schemas.microsoft.com/office/drawing/2014/main" id="{FED2A440-16F6-4392-9687-6D2CCE1E31A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02376" y="2303430"/>
            <a:ext cx="371475" cy="209550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6013ED9A-3884-4396-BB86-42B49F7345B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21993" y="5290949"/>
            <a:ext cx="371888" cy="207282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id="{6F237942-F6D7-470A-A0AE-FF51D9580F9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6115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/>
          <p:cNvSpPr/>
          <p:nvPr/>
        </p:nvSpPr>
        <p:spPr>
          <a:xfrm>
            <a:off x="4812376" y="0"/>
            <a:ext cx="7380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1" i="1" u="none" strike="noStrike" kern="1200" cap="none" spc="0" normalizeH="0" baseline="0" noProof="0" dirty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Karayolları </a:t>
            </a:r>
          </a:p>
        </p:txBody>
      </p:sp>
      <p:sp>
        <p:nvSpPr>
          <p:cNvPr id="16" name="Dikdörtgen 5"/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ULAŞTIRMA</a:t>
            </a:r>
          </a:p>
        </p:txBody>
      </p:sp>
      <p:sp>
        <p:nvSpPr>
          <p:cNvPr id="21" name="Metin kutusu 20"/>
          <p:cNvSpPr txBox="1"/>
          <p:nvPr/>
        </p:nvSpPr>
        <p:spPr>
          <a:xfrm>
            <a:off x="2012241" y="5902479"/>
            <a:ext cx="13468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Kemer Tünelleri</a:t>
            </a:r>
          </a:p>
        </p:txBody>
      </p:sp>
      <p:sp>
        <p:nvSpPr>
          <p:cNvPr id="24" name="Metin kutusu 23"/>
          <p:cNvSpPr txBox="1"/>
          <p:nvPr/>
        </p:nvSpPr>
        <p:spPr>
          <a:xfrm>
            <a:off x="9373771" y="5842760"/>
            <a:ext cx="26269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Antalya Çevre Yolu Köprülü Kavşakları</a:t>
            </a:r>
          </a:p>
        </p:txBody>
      </p:sp>
      <p:sp>
        <p:nvSpPr>
          <p:cNvPr id="25" name="Dikdörtgen 24"/>
          <p:cNvSpPr/>
          <p:nvPr/>
        </p:nvSpPr>
        <p:spPr>
          <a:xfrm>
            <a:off x="5026668" y="2177355"/>
            <a:ext cx="21528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Bazı Önemli Projeler</a:t>
            </a:r>
          </a:p>
        </p:txBody>
      </p:sp>
      <p:sp>
        <p:nvSpPr>
          <p:cNvPr id="26" name="Metin kutusu 25"/>
          <p:cNvSpPr txBox="1"/>
          <p:nvPr/>
        </p:nvSpPr>
        <p:spPr>
          <a:xfrm>
            <a:off x="391886" y="3574698"/>
            <a:ext cx="32462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              </a:t>
            </a:r>
          </a:p>
        </p:txBody>
      </p:sp>
      <p:sp>
        <p:nvSpPr>
          <p:cNvPr id="27" name="Dikdörtgen 26"/>
          <p:cNvSpPr/>
          <p:nvPr/>
        </p:nvSpPr>
        <p:spPr>
          <a:xfrm>
            <a:off x="518194" y="3542896"/>
            <a:ext cx="282553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Antalya-Alanya-Gazipaşa Mersin Hududu</a:t>
            </a:r>
          </a:p>
        </p:txBody>
      </p:sp>
      <p:sp>
        <p:nvSpPr>
          <p:cNvPr id="28" name="Dikdörtgen 27"/>
          <p:cNvSpPr/>
          <p:nvPr/>
        </p:nvSpPr>
        <p:spPr>
          <a:xfrm>
            <a:off x="9863499" y="3656006"/>
            <a:ext cx="20880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Antalya-Korkuteli-Denizli Yolu</a:t>
            </a:r>
          </a:p>
        </p:txBody>
      </p:sp>
      <p:sp>
        <p:nvSpPr>
          <p:cNvPr id="32" name="Metin kutusu 31"/>
          <p:cNvSpPr txBox="1"/>
          <p:nvPr/>
        </p:nvSpPr>
        <p:spPr>
          <a:xfrm>
            <a:off x="195943" y="966383"/>
            <a:ext cx="118143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2003-202… Yıllarında Tamamlanan Yatırımlar</a:t>
            </a:r>
          </a:p>
        </p:txBody>
      </p:sp>
      <p:pic>
        <p:nvPicPr>
          <p:cNvPr id="33" name="Resim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000" y="6228000"/>
            <a:ext cx="584073" cy="576000"/>
          </a:xfrm>
          <a:prstGeom prst="rect">
            <a:avLst/>
          </a:prstGeom>
        </p:spPr>
      </p:pic>
      <p:sp>
        <p:nvSpPr>
          <p:cNvPr id="29" name="Yuvarlatılmış Dikdörtgen 28">
            <a:extLst>
              <a:ext uri="{FF2B5EF4-FFF2-40B4-BE49-F238E27FC236}">
                <a16:creationId xmlns:a16="http://schemas.microsoft.com/office/drawing/2014/main" id="{F85C1B8F-6C5F-4BCF-8034-08B168EAAA13}"/>
              </a:ext>
            </a:extLst>
          </p:cNvPr>
          <p:cNvSpPr/>
          <p:nvPr/>
        </p:nvSpPr>
        <p:spPr>
          <a:xfrm>
            <a:off x="4595160" y="1366493"/>
            <a:ext cx="3197622" cy="400110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Toplam </a:t>
            </a:r>
            <a:r>
              <a:rPr lang="tr-TR" b="1" dirty="0">
                <a:solidFill>
                  <a:srgbClr val="FF0000"/>
                </a:solidFill>
                <a:latin typeface="Calibri" panose="020F0502020204030204"/>
              </a:rPr>
              <a:t>……….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Milyar ₺ 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Yatırım</a:t>
            </a:r>
          </a:p>
        </p:txBody>
      </p:sp>
      <p:sp>
        <p:nvSpPr>
          <p:cNvPr id="34" name="Metin kutusu 33">
            <a:extLst>
              <a:ext uri="{FF2B5EF4-FFF2-40B4-BE49-F238E27FC236}">
                <a16:creationId xmlns:a16="http://schemas.microsoft.com/office/drawing/2014/main" id="{F93AE9EC-9F8E-4C5D-B005-D2A697124F2D}"/>
              </a:ext>
            </a:extLst>
          </p:cNvPr>
          <p:cNvSpPr txBox="1"/>
          <p:nvPr/>
        </p:nvSpPr>
        <p:spPr>
          <a:xfrm>
            <a:off x="3739163" y="1890264"/>
            <a:ext cx="49740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ct val="300000"/>
              <a:buFontTx/>
              <a:buNone/>
              <a:tabLst/>
              <a:defRPr/>
            </a:pPr>
            <a:r>
              <a:rPr kumimoji="0" lang="tr-T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 Komşu İl ile Bölünmüş Yol Bağlantısı (Burdur ve Denizli)</a:t>
            </a:r>
          </a:p>
        </p:txBody>
      </p:sp>
      <p:pic>
        <p:nvPicPr>
          <p:cNvPr id="36" name="Resim 35">
            <a:extLst>
              <a:ext uri="{FF2B5EF4-FFF2-40B4-BE49-F238E27FC236}">
                <a16:creationId xmlns:a16="http://schemas.microsoft.com/office/drawing/2014/main" id="{EB84C3F9-053E-45B5-B950-F4F8FC1BF53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38" t="501" r="11124" b="167"/>
          <a:stretch/>
        </p:blipFill>
        <p:spPr>
          <a:xfrm>
            <a:off x="176169" y="1490019"/>
            <a:ext cx="2835479" cy="2594612"/>
          </a:xfrm>
          <a:prstGeom prst="rect">
            <a:avLst/>
          </a:prstGeom>
          <a:ln w="952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7" name="Resim 36">
            <a:extLst>
              <a:ext uri="{FF2B5EF4-FFF2-40B4-BE49-F238E27FC236}">
                <a16:creationId xmlns:a16="http://schemas.microsoft.com/office/drawing/2014/main" id="{1A7027F5-07AF-423A-9679-5E717A8746B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7929" r="21217"/>
          <a:stretch/>
        </p:blipFill>
        <p:spPr>
          <a:xfrm>
            <a:off x="154532" y="4201893"/>
            <a:ext cx="2865505" cy="2523916"/>
          </a:xfrm>
          <a:prstGeom prst="rect">
            <a:avLst/>
          </a:prstGeom>
          <a:ln w="952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9" name="Resim 38">
            <a:extLst>
              <a:ext uri="{FF2B5EF4-FFF2-40B4-BE49-F238E27FC236}">
                <a16:creationId xmlns:a16="http://schemas.microsoft.com/office/drawing/2014/main" id="{D2E85D99-BCBD-46D7-85EF-9E8BD6B2D0D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5763" t="-222" r="20354" b="222"/>
          <a:stretch/>
        </p:blipFill>
        <p:spPr>
          <a:xfrm>
            <a:off x="9380027" y="1153192"/>
            <a:ext cx="2696621" cy="2309593"/>
          </a:xfrm>
          <a:prstGeom prst="rect">
            <a:avLst/>
          </a:prstGeom>
          <a:ln w="952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" name="Resim 39">
            <a:extLst>
              <a:ext uri="{FF2B5EF4-FFF2-40B4-BE49-F238E27FC236}">
                <a16:creationId xmlns:a16="http://schemas.microsoft.com/office/drawing/2014/main" id="{15494FBB-744A-46F0-9252-3993885C8E8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9634" t="3914" r="9634" b="3914"/>
          <a:stretch/>
        </p:blipFill>
        <p:spPr>
          <a:xfrm>
            <a:off x="9420417" y="3670973"/>
            <a:ext cx="2674284" cy="2448786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sp>
        <p:nvSpPr>
          <p:cNvPr id="19" name="Metin kutusu 18">
            <a:extLst>
              <a:ext uri="{FF2B5EF4-FFF2-40B4-BE49-F238E27FC236}">
                <a16:creationId xmlns:a16="http://schemas.microsoft.com/office/drawing/2014/main" id="{44D140EB-B9B3-4D53-9907-C42C01B7FE97}"/>
              </a:ext>
            </a:extLst>
          </p:cNvPr>
          <p:cNvSpPr txBox="1"/>
          <p:nvPr/>
        </p:nvSpPr>
        <p:spPr>
          <a:xfrm>
            <a:off x="3284189" y="2495223"/>
            <a:ext cx="5651312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buClr>
                <a:srgbClr val="FF0000"/>
              </a:buClr>
              <a:buFont typeface="Wingdings" panose="05000000000000000000" pitchFamily="2" charset="2"/>
              <a:buChar char="Ø"/>
              <a:defRPr/>
            </a:pPr>
            <a:r>
              <a:rPr lang="tr-TR" sz="1250" dirty="0">
                <a:solidFill>
                  <a:prstClr val="black"/>
                </a:solidFill>
              </a:rPr>
              <a:t>Akdeniz Doğu Sahil Yolu(Antalya-Mersin) </a:t>
            </a:r>
            <a:r>
              <a:rPr lang="tr-TR" sz="1250" dirty="0">
                <a:solidFill>
                  <a:srgbClr val="FF0000"/>
                </a:solidFill>
              </a:rPr>
              <a:t>200 km’si </a:t>
            </a:r>
            <a:r>
              <a:rPr lang="tr-TR" sz="1250" dirty="0"/>
              <a:t>BY,</a:t>
            </a:r>
            <a:r>
              <a:rPr lang="tr-TR" sz="1250" dirty="0">
                <a:solidFill>
                  <a:srgbClr val="FF0000"/>
                </a:solidFill>
              </a:rPr>
              <a:t> 19 adet </a:t>
            </a:r>
            <a:r>
              <a:rPr lang="tr-TR" sz="1250" dirty="0"/>
              <a:t>Köprülü Kavşak ve </a:t>
            </a:r>
            <a:r>
              <a:rPr lang="tr-TR" sz="1250" dirty="0">
                <a:solidFill>
                  <a:srgbClr val="FF0000"/>
                </a:solidFill>
              </a:rPr>
              <a:t>4 adet </a:t>
            </a:r>
            <a:r>
              <a:rPr lang="tr-TR" sz="1250" dirty="0"/>
              <a:t>2.231 m tek tüp tünel, </a:t>
            </a:r>
          </a:p>
          <a:p>
            <a:pPr marL="285750" lvl="0" indent="-285750" algn="just">
              <a:buClr>
                <a:srgbClr val="FF0000"/>
              </a:buClr>
              <a:buFont typeface="Wingdings" panose="05000000000000000000" pitchFamily="2" charset="2"/>
              <a:buChar char="Ø"/>
              <a:defRPr/>
            </a:pPr>
            <a:r>
              <a:rPr lang="tr-TR" sz="1250" dirty="0">
                <a:solidFill>
                  <a:prstClr val="black"/>
                </a:solidFill>
              </a:rPr>
              <a:t>Antalya-Korkuteli-Burdur İl Sınırının </a:t>
            </a:r>
            <a:r>
              <a:rPr lang="tr-TR" sz="1250" dirty="0">
                <a:solidFill>
                  <a:srgbClr val="FF0000"/>
                </a:solidFill>
              </a:rPr>
              <a:t>85 km’si </a:t>
            </a:r>
            <a:r>
              <a:rPr lang="tr-TR" sz="1250" dirty="0">
                <a:solidFill>
                  <a:prstClr val="black"/>
                </a:solidFill>
              </a:rPr>
              <a:t>Bölünmüş yol</a:t>
            </a:r>
          </a:p>
          <a:p>
            <a:pPr marL="285750" lvl="0" indent="-285750" algn="just">
              <a:buClr>
                <a:srgbClr val="FF0000"/>
              </a:buClr>
              <a:buFont typeface="Wingdings" panose="05000000000000000000" pitchFamily="2" charset="2"/>
              <a:buChar char="Ø"/>
              <a:defRPr/>
            </a:pPr>
            <a:r>
              <a:rPr lang="tr-TR" sz="1250" dirty="0">
                <a:solidFill>
                  <a:prstClr val="black"/>
                </a:solidFill>
              </a:rPr>
              <a:t>Antalya-Isparta Yolunda </a:t>
            </a:r>
            <a:r>
              <a:rPr lang="tr-TR" sz="1250" dirty="0">
                <a:solidFill>
                  <a:srgbClr val="FF0000"/>
                </a:solidFill>
              </a:rPr>
              <a:t>24 km </a:t>
            </a:r>
            <a:r>
              <a:rPr lang="tr-TR" sz="1250" dirty="0">
                <a:solidFill>
                  <a:prstClr val="black"/>
                </a:solidFill>
              </a:rPr>
              <a:t>bölünmüş yol, </a:t>
            </a:r>
            <a:r>
              <a:rPr lang="tr-TR" sz="1250" dirty="0">
                <a:solidFill>
                  <a:srgbClr val="FF0000"/>
                </a:solidFill>
              </a:rPr>
              <a:t>3 adet </a:t>
            </a:r>
            <a:r>
              <a:rPr lang="tr-TR" sz="1250" dirty="0">
                <a:solidFill>
                  <a:prstClr val="black"/>
                </a:solidFill>
              </a:rPr>
              <a:t>köprü, </a:t>
            </a:r>
            <a:r>
              <a:rPr lang="tr-TR" sz="1250" dirty="0">
                <a:solidFill>
                  <a:srgbClr val="FF0000"/>
                </a:solidFill>
              </a:rPr>
              <a:t>1 adet</a:t>
            </a:r>
            <a:r>
              <a:rPr lang="tr-TR" sz="1250" dirty="0">
                <a:solidFill>
                  <a:prstClr val="black"/>
                </a:solidFill>
              </a:rPr>
              <a:t> Kurşunlu Köprülü Kavşağı,</a:t>
            </a:r>
          </a:p>
          <a:p>
            <a:pPr marL="285750" lvl="0" indent="-285750" algn="just">
              <a:buClr>
                <a:srgbClr val="FF0000"/>
              </a:buClr>
              <a:buFont typeface="Wingdings" panose="05000000000000000000" pitchFamily="2" charset="2"/>
              <a:buChar char="Ø"/>
              <a:defRPr/>
            </a:pPr>
            <a:r>
              <a:rPr lang="tr-TR" sz="1250" dirty="0">
                <a:solidFill>
                  <a:prstClr val="black"/>
                </a:solidFill>
              </a:rPr>
              <a:t>Antalya-Konya Yolunda </a:t>
            </a:r>
            <a:r>
              <a:rPr lang="tr-TR" sz="1250" dirty="0">
                <a:solidFill>
                  <a:srgbClr val="FF0000"/>
                </a:solidFill>
              </a:rPr>
              <a:t>21 km </a:t>
            </a:r>
            <a:r>
              <a:rPr lang="tr-TR" sz="1250" dirty="0">
                <a:solidFill>
                  <a:prstClr val="black"/>
                </a:solidFill>
              </a:rPr>
              <a:t>bölünmüş yol, </a:t>
            </a:r>
            <a:r>
              <a:rPr lang="tr-TR" sz="1250" dirty="0">
                <a:solidFill>
                  <a:srgbClr val="FF0000"/>
                </a:solidFill>
              </a:rPr>
              <a:t>1 adet</a:t>
            </a:r>
            <a:r>
              <a:rPr lang="tr-TR" sz="1250" dirty="0">
                <a:solidFill>
                  <a:prstClr val="black"/>
                </a:solidFill>
              </a:rPr>
              <a:t> Akseki Köprülü Kav.</a:t>
            </a:r>
          </a:p>
          <a:p>
            <a:pPr marL="285750" lvl="0" indent="-285750" algn="just">
              <a:buClr>
                <a:srgbClr val="FF0000"/>
              </a:buClr>
              <a:buFont typeface="Wingdings" panose="05000000000000000000" pitchFamily="2" charset="2"/>
              <a:buChar char="Ø"/>
              <a:defRPr/>
            </a:pPr>
            <a:r>
              <a:rPr lang="tr-TR" sz="1250" dirty="0">
                <a:solidFill>
                  <a:prstClr val="black"/>
                </a:solidFill>
              </a:rPr>
              <a:t>(Antalya-Manavgat)Ayr.-Taşağıl-3.Bl.Hd.Yolu </a:t>
            </a:r>
            <a:r>
              <a:rPr lang="tr-TR" sz="1250" dirty="0">
                <a:solidFill>
                  <a:srgbClr val="FF0000"/>
                </a:solidFill>
              </a:rPr>
              <a:t>49 km </a:t>
            </a:r>
            <a:r>
              <a:rPr lang="tr-TR" sz="1250" dirty="0"/>
              <a:t>bölünmüş yol,</a:t>
            </a:r>
            <a:r>
              <a:rPr lang="tr-TR" sz="1250" dirty="0">
                <a:solidFill>
                  <a:prstClr val="black"/>
                </a:solidFill>
              </a:rPr>
              <a:t> </a:t>
            </a:r>
            <a:r>
              <a:rPr lang="tr-TR" sz="1250" dirty="0">
                <a:solidFill>
                  <a:srgbClr val="FF0000"/>
                </a:solidFill>
              </a:rPr>
              <a:t>1ad</a:t>
            </a:r>
            <a:r>
              <a:rPr lang="tr-TR" sz="1250" dirty="0">
                <a:solidFill>
                  <a:prstClr val="black"/>
                </a:solidFill>
              </a:rPr>
              <a:t>.çift tüp tünel(Demirkapı)</a:t>
            </a:r>
            <a:r>
              <a:rPr lang="tr-TR" sz="1250" dirty="0">
                <a:solidFill>
                  <a:srgbClr val="FF0000"/>
                </a:solidFill>
              </a:rPr>
              <a:t>(5000 m)</a:t>
            </a:r>
            <a:r>
              <a:rPr lang="tr-TR" sz="1250" dirty="0"/>
              <a:t>,</a:t>
            </a:r>
            <a:r>
              <a:rPr lang="tr-TR" sz="1250" dirty="0">
                <a:solidFill>
                  <a:srgbClr val="FF0000"/>
                </a:solidFill>
              </a:rPr>
              <a:t> 1 ad. </a:t>
            </a:r>
            <a:r>
              <a:rPr lang="tr-TR" sz="1250" dirty="0"/>
              <a:t>Tek köprü</a:t>
            </a:r>
          </a:p>
          <a:p>
            <a:pPr marL="285750" lvl="0" indent="-285750" algn="just">
              <a:buClr>
                <a:srgbClr val="FF0000"/>
              </a:buClr>
              <a:buFont typeface="Wingdings" panose="05000000000000000000" pitchFamily="2" charset="2"/>
              <a:buChar char="Ø"/>
              <a:defRPr/>
            </a:pPr>
            <a:r>
              <a:rPr lang="tr-TR" sz="1250" dirty="0">
                <a:solidFill>
                  <a:prstClr val="black"/>
                </a:solidFill>
              </a:rPr>
              <a:t>Antalya Batı Çevre Yolu </a:t>
            </a:r>
            <a:r>
              <a:rPr lang="tr-TR" sz="1250" dirty="0">
                <a:solidFill>
                  <a:srgbClr val="FF0000"/>
                </a:solidFill>
              </a:rPr>
              <a:t>14 km </a:t>
            </a:r>
            <a:r>
              <a:rPr lang="tr-TR" sz="1250" dirty="0">
                <a:solidFill>
                  <a:prstClr val="black"/>
                </a:solidFill>
              </a:rPr>
              <a:t>BSK</a:t>
            </a:r>
            <a:r>
              <a:rPr lang="tr-TR" sz="1250" dirty="0">
                <a:solidFill>
                  <a:srgbClr val="FF0000"/>
                </a:solidFill>
              </a:rPr>
              <a:t> </a:t>
            </a:r>
            <a:r>
              <a:rPr lang="tr-TR" sz="1250" dirty="0">
                <a:solidFill>
                  <a:prstClr val="black"/>
                </a:solidFill>
              </a:rPr>
              <a:t>Bölünmüş yol. </a:t>
            </a:r>
            <a:r>
              <a:rPr lang="tr-TR" sz="1250" dirty="0">
                <a:solidFill>
                  <a:srgbClr val="FF0000"/>
                </a:solidFill>
              </a:rPr>
              <a:t>1 adet </a:t>
            </a:r>
            <a:r>
              <a:rPr lang="tr-TR" sz="1250" dirty="0">
                <a:solidFill>
                  <a:prstClr val="black"/>
                </a:solidFill>
              </a:rPr>
              <a:t>köprülü kavşak</a:t>
            </a:r>
          </a:p>
          <a:p>
            <a:pPr marL="285750" lvl="0" indent="-285750" algn="just">
              <a:buClr>
                <a:srgbClr val="FF0000"/>
              </a:buClr>
              <a:buFont typeface="Wingdings" panose="05000000000000000000" pitchFamily="2" charset="2"/>
              <a:buChar char="Ø"/>
              <a:defRPr/>
            </a:pPr>
            <a:r>
              <a:rPr lang="tr-TR" sz="1250" dirty="0">
                <a:solidFill>
                  <a:prstClr val="black"/>
                </a:solidFill>
              </a:rPr>
              <a:t>Alanya Doğu Çevre Yolu </a:t>
            </a:r>
            <a:r>
              <a:rPr lang="tr-TR" sz="1250" dirty="0">
                <a:solidFill>
                  <a:srgbClr val="FF0000"/>
                </a:solidFill>
              </a:rPr>
              <a:t>5 km </a:t>
            </a:r>
            <a:r>
              <a:rPr lang="tr-TR" sz="1250" dirty="0">
                <a:solidFill>
                  <a:prstClr val="black"/>
                </a:solidFill>
              </a:rPr>
              <a:t>BY/BSK, </a:t>
            </a:r>
            <a:r>
              <a:rPr lang="tr-TR" sz="1250" dirty="0">
                <a:solidFill>
                  <a:srgbClr val="FF0000"/>
                </a:solidFill>
              </a:rPr>
              <a:t>1 adet </a:t>
            </a:r>
            <a:r>
              <a:rPr lang="tr-TR" sz="1250" dirty="0">
                <a:solidFill>
                  <a:prstClr val="black"/>
                </a:solidFill>
              </a:rPr>
              <a:t>çift tüp tünel, </a:t>
            </a:r>
            <a:r>
              <a:rPr lang="tr-TR" sz="1250" dirty="0">
                <a:solidFill>
                  <a:srgbClr val="FF0000"/>
                </a:solidFill>
              </a:rPr>
              <a:t>6 adet </a:t>
            </a:r>
            <a:r>
              <a:rPr lang="tr-TR" sz="1250" dirty="0">
                <a:solidFill>
                  <a:prstClr val="black"/>
                </a:solidFill>
              </a:rPr>
              <a:t>köprü,</a:t>
            </a:r>
          </a:p>
          <a:p>
            <a:pPr marL="285750" lvl="0" indent="-285750" algn="just">
              <a:buClr>
                <a:srgbClr val="FF0000"/>
              </a:buClr>
              <a:buFont typeface="Wingdings" panose="05000000000000000000" pitchFamily="2" charset="2"/>
              <a:buChar char="Ø"/>
              <a:defRPr/>
            </a:pPr>
            <a:r>
              <a:rPr lang="tr-TR" sz="1250" dirty="0">
                <a:solidFill>
                  <a:prstClr val="black"/>
                </a:solidFill>
              </a:rPr>
              <a:t>Antalya Kuzey Çevre Yolu </a:t>
            </a:r>
            <a:r>
              <a:rPr lang="tr-TR" sz="1250" dirty="0">
                <a:solidFill>
                  <a:srgbClr val="FF0000"/>
                </a:solidFill>
              </a:rPr>
              <a:t>19 km </a:t>
            </a:r>
            <a:r>
              <a:rPr lang="tr-TR" sz="1250" dirty="0">
                <a:solidFill>
                  <a:prstClr val="black"/>
                </a:solidFill>
              </a:rPr>
              <a:t>BY/BSK, </a:t>
            </a:r>
            <a:r>
              <a:rPr lang="tr-TR" sz="1250" dirty="0">
                <a:solidFill>
                  <a:srgbClr val="FF0000"/>
                </a:solidFill>
              </a:rPr>
              <a:t>4 adet </a:t>
            </a:r>
            <a:r>
              <a:rPr lang="tr-TR" sz="1250" dirty="0">
                <a:solidFill>
                  <a:prstClr val="black"/>
                </a:solidFill>
              </a:rPr>
              <a:t>Köprülü Kavşak</a:t>
            </a:r>
          </a:p>
          <a:p>
            <a:pPr marL="285750" lvl="0" indent="-285750" algn="just">
              <a:buClr>
                <a:srgbClr val="FF0000"/>
              </a:buClr>
              <a:buFont typeface="Wingdings" panose="05000000000000000000" pitchFamily="2" charset="2"/>
              <a:buChar char="Ø"/>
              <a:defRPr/>
            </a:pPr>
            <a:r>
              <a:rPr lang="tr-TR" sz="1250" dirty="0">
                <a:solidFill>
                  <a:prstClr val="black"/>
                </a:solidFill>
              </a:rPr>
              <a:t>Akdeniz Batı Sahil Yolu(Antalya-Muğla) </a:t>
            </a:r>
            <a:r>
              <a:rPr lang="tr-TR" sz="1250" dirty="0">
                <a:solidFill>
                  <a:srgbClr val="FF0000"/>
                </a:solidFill>
              </a:rPr>
              <a:t>125 km </a:t>
            </a:r>
            <a:r>
              <a:rPr lang="tr-TR" sz="1250" dirty="0">
                <a:solidFill>
                  <a:prstClr val="black"/>
                </a:solidFill>
              </a:rPr>
              <a:t>bölünmüş yol, </a:t>
            </a:r>
            <a:r>
              <a:rPr lang="tr-TR" sz="1250" dirty="0">
                <a:solidFill>
                  <a:srgbClr val="FF0000"/>
                </a:solidFill>
              </a:rPr>
              <a:t>5 adet </a:t>
            </a:r>
            <a:r>
              <a:rPr lang="tr-TR" sz="1250" dirty="0">
                <a:solidFill>
                  <a:prstClr val="black"/>
                </a:solidFill>
              </a:rPr>
              <a:t>çift tüp tünel </a:t>
            </a:r>
            <a:r>
              <a:rPr lang="tr-TR" sz="1250" dirty="0">
                <a:solidFill>
                  <a:srgbClr val="FF0000"/>
                </a:solidFill>
              </a:rPr>
              <a:t>(5,9 km)</a:t>
            </a:r>
            <a:r>
              <a:rPr lang="tr-TR" sz="1250" dirty="0">
                <a:solidFill>
                  <a:prstClr val="black"/>
                </a:solidFill>
              </a:rPr>
              <a:t> . </a:t>
            </a:r>
            <a:r>
              <a:rPr lang="tr-TR" sz="1250" dirty="0">
                <a:solidFill>
                  <a:srgbClr val="FF0000"/>
                </a:solidFill>
              </a:rPr>
              <a:t>2 ad. </a:t>
            </a:r>
            <a:r>
              <a:rPr lang="tr-TR" sz="1250" dirty="0">
                <a:solidFill>
                  <a:prstClr val="black"/>
                </a:solidFill>
              </a:rPr>
              <a:t>Tek tüp tünel </a:t>
            </a:r>
            <a:r>
              <a:rPr lang="tr-TR" sz="1250" dirty="0">
                <a:solidFill>
                  <a:srgbClr val="FF0000"/>
                </a:solidFill>
              </a:rPr>
              <a:t>(454 m), 2 adet </a:t>
            </a:r>
            <a:r>
              <a:rPr lang="tr-TR" sz="1250" dirty="0">
                <a:solidFill>
                  <a:prstClr val="black"/>
                </a:solidFill>
              </a:rPr>
              <a:t>köprülü kavşak</a:t>
            </a:r>
            <a:r>
              <a:rPr lang="tr-TR" sz="1250" dirty="0">
                <a:solidFill>
                  <a:srgbClr val="FF0000"/>
                </a:solidFill>
              </a:rPr>
              <a:t>(838 m), 14 ad. </a:t>
            </a:r>
            <a:r>
              <a:rPr lang="tr-TR" sz="1250" dirty="0"/>
              <a:t>çift köprü</a:t>
            </a:r>
            <a:r>
              <a:rPr lang="tr-TR" sz="1250" dirty="0">
                <a:solidFill>
                  <a:srgbClr val="FF0000"/>
                </a:solidFill>
              </a:rPr>
              <a:t>(2 km), 2 </a:t>
            </a:r>
            <a:r>
              <a:rPr lang="tr-TR" sz="1250" dirty="0" err="1">
                <a:solidFill>
                  <a:srgbClr val="FF0000"/>
                </a:solidFill>
              </a:rPr>
              <a:t>ad.</a:t>
            </a:r>
            <a:r>
              <a:rPr lang="tr-TR" sz="1250" dirty="0" err="1"/>
              <a:t>tek</a:t>
            </a:r>
            <a:r>
              <a:rPr lang="tr-TR" sz="1250" dirty="0"/>
              <a:t> köprü</a:t>
            </a:r>
            <a:r>
              <a:rPr lang="tr-TR" sz="1250" dirty="0">
                <a:solidFill>
                  <a:srgbClr val="FF0000"/>
                </a:solidFill>
              </a:rPr>
              <a:t>(31m)</a:t>
            </a:r>
          </a:p>
          <a:p>
            <a:pPr marL="285750" lvl="0" indent="-285750" algn="just">
              <a:buClr>
                <a:srgbClr val="FF0000"/>
              </a:buClr>
              <a:buFont typeface="Wingdings" panose="05000000000000000000" pitchFamily="2" charset="2"/>
              <a:buChar char="Ø"/>
              <a:defRPr/>
            </a:pPr>
            <a:r>
              <a:rPr lang="tr-TR" sz="1250" dirty="0">
                <a:solidFill>
                  <a:prstClr val="black"/>
                </a:solidFill>
              </a:rPr>
              <a:t>Alanya-Hadim arasına  </a:t>
            </a:r>
            <a:r>
              <a:rPr lang="tr-TR" sz="1250" dirty="0">
                <a:solidFill>
                  <a:srgbClr val="FF0000"/>
                </a:solidFill>
              </a:rPr>
              <a:t>22 km </a:t>
            </a:r>
            <a:r>
              <a:rPr lang="tr-TR" sz="1250" dirty="0">
                <a:solidFill>
                  <a:prstClr val="black"/>
                </a:solidFill>
              </a:rPr>
              <a:t>TY/BSK ve </a:t>
            </a:r>
            <a:r>
              <a:rPr lang="tr-TR" sz="1250" dirty="0">
                <a:solidFill>
                  <a:srgbClr val="FF0000"/>
                </a:solidFill>
              </a:rPr>
              <a:t>12 adet </a:t>
            </a:r>
            <a:r>
              <a:rPr lang="tr-TR" sz="1250" dirty="0">
                <a:solidFill>
                  <a:prstClr val="black"/>
                </a:solidFill>
              </a:rPr>
              <a:t>tünel</a:t>
            </a:r>
            <a:r>
              <a:rPr lang="tr-TR" sz="1250" dirty="0">
                <a:solidFill>
                  <a:srgbClr val="FF0000"/>
                </a:solidFill>
              </a:rPr>
              <a:t> (9.106 m)</a:t>
            </a:r>
          </a:p>
          <a:p>
            <a:pPr marL="285750" lvl="0" indent="-285750" algn="just">
              <a:buClr>
                <a:srgbClr val="FF0000"/>
              </a:buClr>
              <a:buFont typeface="Wingdings" panose="05000000000000000000" pitchFamily="2" charset="2"/>
              <a:buChar char="Ø"/>
              <a:defRPr/>
            </a:pPr>
            <a:r>
              <a:rPr lang="tr-TR" sz="1250" dirty="0">
                <a:solidFill>
                  <a:prstClr val="black"/>
                </a:solidFill>
              </a:rPr>
              <a:t>Kızılkaya-Bozova-Korkuteli-Elmalı-Finike yolunda </a:t>
            </a:r>
            <a:r>
              <a:rPr lang="tr-TR" sz="1250" dirty="0">
                <a:solidFill>
                  <a:srgbClr val="FF0000"/>
                </a:solidFill>
              </a:rPr>
              <a:t>103 km </a:t>
            </a:r>
            <a:r>
              <a:rPr lang="tr-TR" sz="1250" dirty="0">
                <a:solidFill>
                  <a:prstClr val="black"/>
                </a:solidFill>
              </a:rPr>
              <a:t>bölünmüş yol, </a:t>
            </a:r>
            <a:r>
              <a:rPr lang="tr-TR" sz="1250" dirty="0">
                <a:solidFill>
                  <a:srgbClr val="FF0000"/>
                </a:solidFill>
              </a:rPr>
              <a:t>4 adet (286 m) </a:t>
            </a:r>
            <a:r>
              <a:rPr lang="tr-TR" sz="1250" dirty="0">
                <a:solidFill>
                  <a:prstClr val="black"/>
                </a:solidFill>
              </a:rPr>
              <a:t>çift köprü, </a:t>
            </a:r>
            <a:r>
              <a:rPr lang="tr-TR" sz="1250" dirty="0">
                <a:solidFill>
                  <a:srgbClr val="FF0000"/>
                </a:solidFill>
              </a:rPr>
              <a:t>3 ad. </a:t>
            </a:r>
            <a:r>
              <a:rPr lang="tr-TR" sz="1250" dirty="0">
                <a:solidFill>
                  <a:prstClr val="black"/>
                </a:solidFill>
              </a:rPr>
              <a:t>Tek köprü </a:t>
            </a:r>
            <a:r>
              <a:rPr lang="tr-TR" sz="1250" dirty="0">
                <a:solidFill>
                  <a:srgbClr val="FF0000"/>
                </a:solidFill>
              </a:rPr>
              <a:t>(63 m)</a:t>
            </a:r>
          </a:p>
          <a:p>
            <a:pPr marL="285750" lvl="0" indent="-285750" algn="just">
              <a:buClr>
                <a:srgbClr val="FF0000"/>
              </a:buClr>
              <a:buFont typeface="Wingdings" panose="05000000000000000000" pitchFamily="2" charset="2"/>
              <a:buChar char="Ø"/>
              <a:defRPr/>
            </a:pPr>
            <a:r>
              <a:rPr lang="tr-TR" sz="1250" dirty="0">
                <a:solidFill>
                  <a:prstClr val="black"/>
                </a:solidFill>
              </a:rPr>
              <a:t>Kızılkaya </a:t>
            </a:r>
            <a:r>
              <a:rPr lang="tr-TR" sz="1250" dirty="0" err="1">
                <a:solidFill>
                  <a:prstClr val="black"/>
                </a:solidFill>
              </a:rPr>
              <a:t>Ayr</a:t>
            </a:r>
            <a:r>
              <a:rPr lang="tr-TR" sz="1250" dirty="0">
                <a:solidFill>
                  <a:prstClr val="black"/>
                </a:solidFill>
              </a:rPr>
              <a:t>.- Antalya Yolunda </a:t>
            </a:r>
            <a:r>
              <a:rPr lang="tr-TR" sz="1250" dirty="0">
                <a:solidFill>
                  <a:srgbClr val="FF0000"/>
                </a:solidFill>
              </a:rPr>
              <a:t>46 km</a:t>
            </a:r>
            <a:r>
              <a:rPr lang="tr-TR" sz="1250" dirty="0">
                <a:solidFill>
                  <a:prstClr val="black"/>
                </a:solidFill>
              </a:rPr>
              <a:t> bölünmüş yol, </a:t>
            </a:r>
            <a:r>
              <a:rPr lang="tr-TR" sz="1250" dirty="0">
                <a:solidFill>
                  <a:srgbClr val="FF0000"/>
                </a:solidFill>
              </a:rPr>
              <a:t>7 adet </a:t>
            </a:r>
            <a:r>
              <a:rPr lang="tr-TR" sz="1250" dirty="0">
                <a:solidFill>
                  <a:prstClr val="black"/>
                </a:solidFill>
              </a:rPr>
              <a:t>köprülü kavşak</a:t>
            </a:r>
          </a:p>
          <a:p>
            <a:pPr marL="285750" lvl="0" indent="-285750" algn="just">
              <a:buClr>
                <a:srgbClr val="FF0000"/>
              </a:buClr>
              <a:buFont typeface="Wingdings" panose="05000000000000000000" pitchFamily="2" charset="2"/>
              <a:buChar char="Ø"/>
              <a:defRPr/>
            </a:pPr>
            <a:r>
              <a:rPr lang="tr-TR" sz="1250" b="1" dirty="0">
                <a:solidFill>
                  <a:prstClr val="black"/>
                </a:solidFill>
              </a:rPr>
              <a:t>Turizm Yolları: </a:t>
            </a:r>
            <a:r>
              <a:rPr lang="tr-TR" sz="1250" dirty="0">
                <a:solidFill>
                  <a:srgbClr val="FF0000"/>
                </a:solidFill>
              </a:rPr>
              <a:t>2 km </a:t>
            </a:r>
            <a:r>
              <a:rPr lang="tr-TR" sz="1250" dirty="0" err="1">
                <a:solidFill>
                  <a:prstClr val="black"/>
                </a:solidFill>
              </a:rPr>
              <a:t>Boğazkent</a:t>
            </a:r>
            <a:r>
              <a:rPr lang="tr-TR" sz="1250" dirty="0">
                <a:solidFill>
                  <a:prstClr val="black"/>
                </a:solidFill>
              </a:rPr>
              <a:t>, </a:t>
            </a:r>
            <a:r>
              <a:rPr lang="tr-TR" sz="1250" dirty="0">
                <a:solidFill>
                  <a:srgbClr val="FF0000"/>
                </a:solidFill>
              </a:rPr>
              <a:t>6 km </a:t>
            </a:r>
            <a:r>
              <a:rPr lang="tr-TR" sz="1250" dirty="0">
                <a:solidFill>
                  <a:prstClr val="black"/>
                </a:solidFill>
              </a:rPr>
              <a:t>Belek-Serik  BY/BSK olarak ve </a:t>
            </a:r>
            <a:r>
              <a:rPr lang="tr-TR" sz="1250" dirty="0">
                <a:solidFill>
                  <a:srgbClr val="FF0000"/>
                </a:solidFill>
              </a:rPr>
              <a:t>38,7 km </a:t>
            </a:r>
            <a:r>
              <a:rPr lang="tr-TR" sz="1250" dirty="0">
                <a:solidFill>
                  <a:prstClr val="black"/>
                </a:solidFill>
              </a:rPr>
              <a:t>uzunluğundaki </a:t>
            </a:r>
            <a:r>
              <a:rPr lang="tr-TR" sz="1250" dirty="0" err="1">
                <a:solidFill>
                  <a:prstClr val="black"/>
                </a:solidFill>
              </a:rPr>
              <a:t>Adrasan-Mavikent</a:t>
            </a:r>
            <a:r>
              <a:rPr lang="tr-TR" sz="1250" dirty="0">
                <a:solidFill>
                  <a:prstClr val="black"/>
                </a:solidFill>
              </a:rPr>
              <a:t> TY/BSK</a:t>
            </a:r>
            <a:endParaRPr kumimoji="0" lang="tr-TR" sz="12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" name="Resim 19">
            <a:extLst>
              <a:ext uri="{FF2B5EF4-FFF2-40B4-BE49-F238E27FC236}">
                <a16:creationId xmlns:a16="http://schemas.microsoft.com/office/drawing/2014/main" id="{2C56F2F9-D911-4CF4-B3FD-1E3F453ABAE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503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/>
          <p:cNvSpPr/>
          <p:nvPr/>
        </p:nvSpPr>
        <p:spPr>
          <a:xfrm>
            <a:off x="4812376" y="0"/>
            <a:ext cx="7380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1" i="1" u="none" strike="noStrike" kern="1200" cap="none" spc="0" normalizeH="0" baseline="0" noProof="0" dirty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Karayolları </a:t>
            </a:r>
          </a:p>
        </p:txBody>
      </p:sp>
      <p:sp>
        <p:nvSpPr>
          <p:cNvPr id="16" name="Dikdörtgen 5"/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ULAŞTIRMA</a:t>
            </a:r>
          </a:p>
        </p:txBody>
      </p:sp>
      <p:sp>
        <p:nvSpPr>
          <p:cNvPr id="33" name="Dikdörtgen 32"/>
          <p:cNvSpPr/>
          <p:nvPr/>
        </p:nvSpPr>
        <p:spPr>
          <a:xfrm>
            <a:off x="0" y="953419"/>
            <a:ext cx="1219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Devam Eden Önemli Projeler</a:t>
            </a:r>
          </a:p>
        </p:txBody>
      </p:sp>
      <p:sp>
        <p:nvSpPr>
          <p:cNvPr id="36" name="Metin kutusu 35"/>
          <p:cNvSpPr txBox="1"/>
          <p:nvPr/>
        </p:nvSpPr>
        <p:spPr>
          <a:xfrm>
            <a:off x="2759545" y="3366909"/>
            <a:ext cx="12811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Antalya - Mersin </a:t>
            </a:r>
          </a:p>
        </p:txBody>
      </p:sp>
      <p:sp>
        <p:nvSpPr>
          <p:cNvPr id="37" name="Metin kutusu 36"/>
          <p:cNvSpPr txBox="1"/>
          <p:nvPr/>
        </p:nvSpPr>
        <p:spPr>
          <a:xfrm>
            <a:off x="10582819" y="3385121"/>
            <a:ext cx="11712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Alanya-Hadim  </a:t>
            </a:r>
          </a:p>
        </p:txBody>
      </p:sp>
      <p:sp>
        <p:nvSpPr>
          <p:cNvPr id="39" name="Metin kutusu 38"/>
          <p:cNvSpPr txBox="1"/>
          <p:nvPr/>
        </p:nvSpPr>
        <p:spPr>
          <a:xfrm>
            <a:off x="6191738" y="3402582"/>
            <a:ext cx="17997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Antalya-Kemer-Tekirova  </a:t>
            </a:r>
          </a:p>
        </p:txBody>
      </p:sp>
      <p:pic>
        <p:nvPicPr>
          <p:cNvPr id="14" name="Resim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000" y="6228000"/>
            <a:ext cx="584073" cy="576000"/>
          </a:xfrm>
          <a:prstGeom prst="rect">
            <a:avLst/>
          </a:prstGeom>
        </p:spPr>
      </p:pic>
      <p:pic>
        <p:nvPicPr>
          <p:cNvPr id="19" name="Picture 2">
            <a:extLst>
              <a:ext uri="{FF2B5EF4-FFF2-40B4-BE49-F238E27FC236}">
                <a16:creationId xmlns:a16="http://schemas.microsoft.com/office/drawing/2014/main" id="{7CE3CF0D-0E0F-4925-9FFB-22DA6C44BC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/>
          <a:srcRect l="18155" r="18396"/>
          <a:stretch/>
        </p:blipFill>
        <p:spPr bwMode="auto">
          <a:xfrm>
            <a:off x="513804" y="1428394"/>
            <a:ext cx="3279007" cy="2906946"/>
          </a:xfrm>
          <a:prstGeom prst="rect">
            <a:avLst/>
          </a:prstGeom>
          <a:ln w="127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Dikdörtgen 1">
            <a:extLst>
              <a:ext uri="{FF2B5EF4-FFF2-40B4-BE49-F238E27FC236}">
                <a16:creationId xmlns:a16="http://schemas.microsoft.com/office/drawing/2014/main" id="{340F1FDD-B127-4DFB-AB76-BFDC1C380BD7}"/>
              </a:ext>
            </a:extLst>
          </p:cNvPr>
          <p:cNvSpPr/>
          <p:nvPr/>
        </p:nvSpPr>
        <p:spPr>
          <a:xfrm>
            <a:off x="513804" y="4581142"/>
            <a:ext cx="510742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Clr>
                <a:srgbClr val="FF0000"/>
              </a:buClr>
              <a:buFont typeface="Wingdings" panose="05000000000000000000" pitchFamily="2" charset="2"/>
              <a:buChar char="Ø"/>
              <a:defRPr/>
            </a:pPr>
            <a:r>
              <a:rPr lang="tr-TR" sz="1600" dirty="0">
                <a:solidFill>
                  <a:prstClr val="black"/>
                </a:solidFill>
              </a:rPr>
              <a:t>Akdeniz Doğu Sahil Yolu (6 adet ihale) </a:t>
            </a:r>
          </a:p>
          <a:p>
            <a:pPr marL="285750" lvl="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sz="1600" dirty="0">
                <a:solidFill>
                  <a:prstClr val="black"/>
                </a:solidFill>
              </a:rPr>
              <a:t>Kızılkaya </a:t>
            </a:r>
            <a:r>
              <a:rPr lang="tr-TR" sz="1600" dirty="0" err="1">
                <a:solidFill>
                  <a:prstClr val="black"/>
                </a:solidFill>
              </a:rPr>
              <a:t>Ayr</a:t>
            </a:r>
            <a:r>
              <a:rPr lang="tr-TR" sz="1600" dirty="0">
                <a:solidFill>
                  <a:prstClr val="black"/>
                </a:solidFill>
              </a:rPr>
              <a:t>.-Antalya Yolu</a:t>
            </a:r>
          </a:p>
          <a:p>
            <a:pPr marL="285750" lvl="0" indent="-285750">
              <a:buClr>
                <a:srgbClr val="FF0000"/>
              </a:buClr>
              <a:buFont typeface="Wingdings" panose="05000000000000000000" pitchFamily="2" charset="2"/>
              <a:buChar char="Ø"/>
              <a:defRPr/>
            </a:pPr>
            <a:r>
              <a:rPr lang="tr-TR" sz="1600" dirty="0">
                <a:solidFill>
                  <a:prstClr val="black"/>
                </a:solidFill>
              </a:rPr>
              <a:t>Kızılkaya-Bozova-Korkuteli-Elmalı-Finike  (3 adet ihale)</a:t>
            </a:r>
          </a:p>
          <a:p>
            <a:pPr marL="285750" lvl="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sz="1600" dirty="0">
                <a:solidFill>
                  <a:prstClr val="black"/>
                </a:solidFill>
              </a:rPr>
              <a:t>(Antalya-Manavgat)Ayr.-Taşağıl-3.Bl.Hd.  (3 adet ihale)</a:t>
            </a:r>
          </a:p>
          <a:p>
            <a:pPr marL="285750" lvl="0" indent="-285750">
              <a:buClr>
                <a:srgbClr val="FF0000"/>
              </a:buClr>
              <a:buFont typeface="Wingdings" panose="05000000000000000000" pitchFamily="2" charset="2"/>
              <a:buChar char="Ø"/>
              <a:defRPr/>
            </a:pPr>
            <a:r>
              <a:rPr lang="tr-TR" sz="1600" dirty="0">
                <a:solidFill>
                  <a:prstClr val="black"/>
                </a:solidFill>
              </a:rPr>
              <a:t>Burdur-Çavdır-Söğüt-</a:t>
            </a:r>
            <a:r>
              <a:rPr lang="tr-TR" sz="1600" dirty="0" err="1">
                <a:solidFill>
                  <a:prstClr val="black"/>
                </a:solidFill>
              </a:rPr>
              <a:t>Seydikemer</a:t>
            </a:r>
            <a:r>
              <a:rPr lang="tr-TR" sz="1600" dirty="0">
                <a:solidFill>
                  <a:prstClr val="black"/>
                </a:solidFill>
              </a:rPr>
              <a:t>-Kalkan ( 2 adet ihale)</a:t>
            </a:r>
          </a:p>
        </p:txBody>
      </p:sp>
      <p:pic>
        <p:nvPicPr>
          <p:cNvPr id="22" name="Resim 21">
            <a:extLst>
              <a:ext uri="{FF2B5EF4-FFF2-40B4-BE49-F238E27FC236}">
                <a16:creationId xmlns:a16="http://schemas.microsoft.com/office/drawing/2014/main" id="{93E8B9FB-5F29-43AD-849E-63E36DC0A47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68" t="187" r="14540" b="187"/>
          <a:stretch/>
        </p:blipFill>
        <p:spPr>
          <a:xfrm>
            <a:off x="4562854" y="1455238"/>
            <a:ext cx="3180662" cy="2843601"/>
          </a:xfrm>
          <a:prstGeom prst="rect">
            <a:avLst/>
          </a:prstGeom>
          <a:ln w="127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3" name="Resim 22">
            <a:extLst>
              <a:ext uri="{FF2B5EF4-FFF2-40B4-BE49-F238E27FC236}">
                <a16:creationId xmlns:a16="http://schemas.microsoft.com/office/drawing/2014/main" id="{923C9BDE-5379-4524-B8B6-977B53ADEF0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8668" t="19209" r="1027"/>
          <a:stretch/>
        </p:blipFill>
        <p:spPr>
          <a:xfrm>
            <a:off x="8555009" y="1428394"/>
            <a:ext cx="3279008" cy="2920629"/>
          </a:xfrm>
          <a:prstGeom prst="rect">
            <a:avLst/>
          </a:prstGeom>
          <a:ln w="12700">
            <a:solidFill>
              <a:sysClr val="windowText" lastClr="000000"/>
            </a:solidFill>
          </a:ln>
        </p:spPr>
      </p:pic>
      <p:sp>
        <p:nvSpPr>
          <p:cNvPr id="24" name="Dikdörtgen 23">
            <a:extLst>
              <a:ext uri="{FF2B5EF4-FFF2-40B4-BE49-F238E27FC236}">
                <a16:creationId xmlns:a16="http://schemas.microsoft.com/office/drawing/2014/main" id="{E27DBDF7-8C97-4286-968E-25C0BFC3C841}"/>
              </a:ext>
            </a:extLst>
          </p:cNvPr>
          <p:cNvSpPr/>
          <p:nvPr/>
        </p:nvSpPr>
        <p:spPr>
          <a:xfrm>
            <a:off x="5800597" y="4518223"/>
            <a:ext cx="6156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Clr>
                <a:srgbClr val="FF0000"/>
              </a:buClr>
              <a:buFont typeface="Wingdings" panose="05000000000000000000" pitchFamily="2" charset="2"/>
              <a:buChar char="Ø"/>
              <a:defRPr/>
            </a:pPr>
            <a:r>
              <a:rPr lang="tr-TR" sz="1600" dirty="0">
                <a:solidFill>
                  <a:prstClr val="black"/>
                </a:solidFill>
              </a:rPr>
              <a:t>(Manavgat-Alanya)Ayr.-Akseki-3.Bl.Hd. ( 2 adet ihale)</a:t>
            </a:r>
          </a:p>
          <a:p>
            <a:pPr marL="285750" lvl="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sz="1600" dirty="0">
                <a:solidFill>
                  <a:prstClr val="black"/>
                </a:solidFill>
              </a:rPr>
              <a:t>Antalya-Korkuteli-Çavdır-2.Bl.Hd. Yolu</a:t>
            </a:r>
          </a:p>
          <a:p>
            <a:pPr marL="285750" lvl="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sz="1600" dirty="0">
                <a:solidFill>
                  <a:prstClr val="black"/>
                </a:solidFill>
              </a:rPr>
              <a:t>(Alanya-Gazipaşa) Ayr.-3.Bl.Hd. </a:t>
            </a:r>
            <a:r>
              <a:rPr lang="tr-TR" sz="1600" dirty="0" err="1">
                <a:solidFill>
                  <a:prstClr val="black"/>
                </a:solidFill>
              </a:rPr>
              <a:t>Kuşyuvası</a:t>
            </a:r>
            <a:r>
              <a:rPr lang="tr-TR" sz="1600" dirty="0">
                <a:solidFill>
                  <a:prstClr val="black"/>
                </a:solidFill>
              </a:rPr>
              <a:t> Yolu (2 adet ihale)</a:t>
            </a:r>
          </a:p>
          <a:p>
            <a:pPr marL="285750" lvl="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sz="1600" dirty="0">
                <a:solidFill>
                  <a:prstClr val="black"/>
                </a:solidFill>
              </a:rPr>
              <a:t>Akseki-Başlar-İbradı Yolu</a:t>
            </a:r>
          </a:p>
          <a:p>
            <a:pPr marL="285750" lvl="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sz="1600" dirty="0">
                <a:solidFill>
                  <a:prstClr val="black"/>
                </a:solidFill>
              </a:rPr>
              <a:t>Sütleğen – Kasaba Yolu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tr-TR" sz="1600" dirty="0">
              <a:solidFill>
                <a:prstClr val="black"/>
              </a:solidFill>
            </a:endParaRP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tr-TR" sz="1600" dirty="0">
              <a:solidFill>
                <a:prstClr val="black"/>
              </a:solidFill>
            </a:endParaRPr>
          </a:p>
        </p:txBody>
      </p:sp>
      <p:pic>
        <p:nvPicPr>
          <p:cNvPr id="17" name="Resim 16">
            <a:extLst>
              <a:ext uri="{FF2B5EF4-FFF2-40B4-BE49-F238E27FC236}">
                <a16:creationId xmlns:a16="http://schemas.microsoft.com/office/drawing/2014/main" id="{749E4045-5FDB-47FF-AA4F-23F91B2B0A1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8195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2"/>
          <p:cNvSpPr/>
          <p:nvPr/>
        </p:nvSpPr>
        <p:spPr>
          <a:xfrm>
            <a:off x="360000" y="898627"/>
            <a:ext cx="9504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51214">
              <a:defRPr/>
            </a:pPr>
            <a:r>
              <a:rPr lang="tr-TR" sz="2200" b="1" dirty="0">
                <a:solidFill>
                  <a:srgbClr val="000099"/>
                </a:solidFill>
                <a:ea typeface="Verdana" pitchFamily="34" charset="0"/>
                <a:cs typeface="Verdana" pitchFamily="34" charset="0"/>
              </a:rPr>
              <a:t>Antalya </a:t>
            </a:r>
            <a:r>
              <a:rPr lang="tr-TR" sz="2200" b="1" spc="-1" dirty="0">
                <a:solidFill>
                  <a:srgbClr val="000099"/>
                </a:solidFill>
              </a:rPr>
              <a:t>Kuzey</a:t>
            </a:r>
            <a:r>
              <a:rPr lang="tr-TR" sz="2200" b="1" dirty="0">
                <a:solidFill>
                  <a:srgbClr val="000099"/>
                </a:solidFill>
                <a:ea typeface="Verdana" pitchFamily="34" charset="0"/>
                <a:cs typeface="Verdana" pitchFamily="34" charset="0"/>
              </a:rPr>
              <a:t> Çevre Yolu </a:t>
            </a:r>
            <a:endParaRPr kumimoji="0" lang="tr-TR" sz="22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Calibri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812376" y="0"/>
            <a:ext cx="7380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1" i="1" u="none" strike="noStrike" kern="1200" cap="none" spc="0" normalizeH="0" baseline="0" noProof="0" dirty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Karayolları-Yol Yapımları</a:t>
            </a:r>
          </a:p>
        </p:txBody>
      </p:sp>
      <p:pic>
        <p:nvPicPr>
          <p:cNvPr id="13" name="Resim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000" y="6228000"/>
            <a:ext cx="584073" cy="576000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634B2693-53A2-4C60-A208-44085DF8D1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545" y="1400141"/>
            <a:ext cx="6578893" cy="3143761"/>
          </a:xfrm>
          <a:prstGeom prst="rect">
            <a:avLst/>
          </a:prstGeom>
        </p:spPr>
      </p:pic>
      <p:sp>
        <p:nvSpPr>
          <p:cNvPr id="8" name="Dikdörtgen 5">
            <a:extLst>
              <a:ext uri="{FF2B5EF4-FFF2-40B4-BE49-F238E27FC236}">
                <a16:creationId xmlns:a16="http://schemas.microsoft.com/office/drawing/2014/main" id="{E63D2399-FDE3-4600-83BF-C7DBE2A4560D}"/>
              </a:ext>
            </a:extLst>
          </p:cNvPr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sz="3600" b="1" i="1" dirty="0"/>
              <a:t> ÖNEMLİ PROJELER</a:t>
            </a:r>
          </a:p>
        </p:txBody>
      </p:sp>
      <p:pic>
        <p:nvPicPr>
          <p:cNvPr id="9" name="Resim 8">
            <a:extLst>
              <a:ext uri="{FF2B5EF4-FFF2-40B4-BE49-F238E27FC236}">
                <a16:creationId xmlns:a16="http://schemas.microsoft.com/office/drawing/2014/main" id="{30456E60-489B-4B39-B515-DC50729B6A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  <p:sp>
        <p:nvSpPr>
          <p:cNvPr id="2" name="Dikdörtgen 1">
            <a:extLst>
              <a:ext uri="{FF2B5EF4-FFF2-40B4-BE49-F238E27FC236}">
                <a16:creationId xmlns:a16="http://schemas.microsoft.com/office/drawing/2014/main" id="{C5792936-0C59-48B0-816D-C65C73216373}"/>
              </a:ext>
            </a:extLst>
          </p:cNvPr>
          <p:cNvSpPr/>
          <p:nvPr/>
        </p:nvSpPr>
        <p:spPr>
          <a:xfrm>
            <a:off x="720000" y="4680000"/>
            <a:ext cx="7230240" cy="1971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ea typeface="Calibri" panose="020F0502020204030204" pitchFamily="34" charset="0"/>
                <a:cs typeface="Times New Roman" panose="02020603050405020304" pitchFamily="18" charset="0"/>
              </a:rPr>
              <a:t>Proje Uzunluğu		: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ea typeface="Calibri" panose="020F0502020204030204" pitchFamily="34" charset="0"/>
                <a:cs typeface="Times New Roman" panose="02020603050405020304" pitchFamily="18" charset="0"/>
              </a:rPr>
              <a:t>Proje Bedeli		: (KDV dahil güncel proje bedeli yazılacaktır.)</a:t>
            </a:r>
            <a:endParaRPr lang="tr-TR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ea typeface="Calibri" panose="020F0502020204030204" pitchFamily="34" charset="0"/>
                <a:cs typeface="Times New Roman" panose="02020603050405020304" pitchFamily="18" charset="0"/>
              </a:rPr>
              <a:t>Harcama Tutarı		: (Toplam harcama tutarı yazılacaktır.)</a:t>
            </a:r>
            <a:endParaRPr lang="tr-TR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ea typeface="Calibri" panose="020F0502020204030204" pitchFamily="34" charset="0"/>
                <a:cs typeface="Times New Roman" panose="02020603050405020304" pitchFamily="18" charset="0"/>
              </a:rPr>
              <a:t>Fiziki Gerçekleşme	:</a:t>
            </a:r>
            <a:endParaRPr lang="tr-TR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ea typeface="Calibri" panose="020F0502020204030204" pitchFamily="34" charset="0"/>
                <a:cs typeface="Times New Roman" panose="02020603050405020304" pitchFamily="18" charset="0"/>
              </a:rPr>
              <a:t>Açıklama		:</a:t>
            </a:r>
            <a:endParaRPr lang="tr-TR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27233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2"/>
          <p:cNvSpPr/>
          <p:nvPr/>
        </p:nvSpPr>
        <p:spPr>
          <a:xfrm>
            <a:off x="359999" y="900000"/>
            <a:ext cx="788718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512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200" b="1" dirty="0" err="1">
                <a:solidFill>
                  <a:srgbClr val="000099"/>
                </a:solidFill>
                <a:latin typeface="Calibri"/>
                <a:ea typeface="Verdana" pitchFamily="34" charset="0"/>
                <a:cs typeface="Verdana" pitchFamily="34" charset="0"/>
              </a:rPr>
              <a:t>Boğazkent</a:t>
            </a:r>
            <a:r>
              <a:rPr lang="tr-TR" sz="2200" b="1" dirty="0">
                <a:solidFill>
                  <a:srgbClr val="000099"/>
                </a:solidFill>
                <a:latin typeface="Calibri"/>
                <a:ea typeface="Verdana" pitchFamily="34" charset="0"/>
                <a:cs typeface="Verdana" pitchFamily="34" charset="0"/>
              </a:rPr>
              <a:t> Köprülü Kavşağı</a:t>
            </a:r>
            <a:endParaRPr kumimoji="0" lang="tr-TR" sz="22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Calibri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812376" y="0"/>
            <a:ext cx="7380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1" i="1" u="none" strike="noStrike" kern="1200" cap="none" spc="0" normalizeH="0" baseline="0" noProof="0" dirty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Karayolları-Yol Yapımları</a:t>
            </a:r>
          </a:p>
        </p:txBody>
      </p:sp>
      <p:pic>
        <p:nvPicPr>
          <p:cNvPr id="13" name="Resim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000" y="6228000"/>
            <a:ext cx="584073" cy="576000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F455B997-C474-422B-99A4-23711DFD09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996" y="1629565"/>
            <a:ext cx="3681697" cy="4835834"/>
          </a:xfrm>
          <a:prstGeom prst="rect">
            <a:avLst/>
          </a:prstGeom>
        </p:spPr>
      </p:pic>
      <p:sp>
        <p:nvSpPr>
          <p:cNvPr id="8" name="Dikdörtgen 5">
            <a:extLst>
              <a:ext uri="{FF2B5EF4-FFF2-40B4-BE49-F238E27FC236}">
                <a16:creationId xmlns:a16="http://schemas.microsoft.com/office/drawing/2014/main" id="{3D232C6F-37E1-4039-A3E2-7AFC4954B381}"/>
              </a:ext>
            </a:extLst>
          </p:cNvPr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sz="3600" b="1" i="1" dirty="0"/>
              <a:t> ÖNEMLİ PROJELER</a:t>
            </a:r>
          </a:p>
        </p:txBody>
      </p:sp>
      <p:pic>
        <p:nvPicPr>
          <p:cNvPr id="9" name="Resim 8">
            <a:extLst>
              <a:ext uri="{FF2B5EF4-FFF2-40B4-BE49-F238E27FC236}">
                <a16:creationId xmlns:a16="http://schemas.microsoft.com/office/drawing/2014/main" id="{70778DA8-BDC3-4EF4-AE8F-AF8BDF384A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  <p:sp>
        <p:nvSpPr>
          <p:cNvPr id="10" name="Dikdörtgen 9">
            <a:extLst>
              <a:ext uri="{FF2B5EF4-FFF2-40B4-BE49-F238E27FC236}">
                <a16:creationId xmlns:a16="http://schemas.microsoft.com/office/drawing/2014/main" id="{D368C785-75C5-4EEB-BCA7-8B28A10DD3E4}"/>
              </a:ext>
            </a:extLst>
          </p:cNvPr>
          <p:cNvSpPr/>
          <p:nvPr/>
        </p:nvSpPr>
        <p:spPr>
          <a:xfrm>
            <a:off x="4680000" y="1800000"/>
            <a:ext cx="7230240" cy="1971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ea typeface="Calibri" panose="020F0502020204030204" pitchFamily="34" charset="0"/>
                <a:cs typeface="Times New Roman" panose="02020603050405020304" pitchFamily="18" charset="0"/>
              </a:rPr>
              <a:t>Proje Uzunluğu		: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ea typeface="Calibri" panose="020F0502020204030204" pitchFamily="34" charset="0"/>
                <a:cs typeface="Times New Roman" panose="02020603050405020304" pitchFamily="18" charset="0"/>
              </a:rPr>
              <a:t>Proje Bedeli		: (KDV dahil güncel proje bedeli yazılacaktır.)</a:t>
            </a:r>
            <a:endParaRPr lang="tr-TR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ea typeface="Calibri" panose="020F0502020204030204" pitchFamily="34" charset="0"/>
                <a:cs typeface="Times New Roman" panose="02020603050405020304" pitchFamily="18" charset="0"/>
              </a:rPr>
              <a:t>Harcama Tutarı		: (Toplam harcama tutarı yazılacaktır.)</a:t>
            </a:r>
            <a:endParaRPr lang="tr-TR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ea typeface="Calibri" panose="020F0502020204030204" pitchFamily="34" charset="0"/>
                <a:cs typeface="Times New Roman" panose="02020603050405020304" pitchFamily="18" charset="0"/>
              </a:rPr>
              <a:t>Fiziki Gerçekleşme	:</a:t>
            </a:r>
            <a:endParaRPr lang="tr-TR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ea typeface="Calibri" panose="020F0502020204030204" pitchFamily="34" charset="0"/>
                <a:cs typeface="Times New Roman" panose="02020603050405020304" pitchFamily="18" charset="0"/>
              </a:rPr>
              <a:t>Açıklama		:</a:t>
            </a:r>
            <a:endParaRPr lang="tr-TR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32054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2"/>
          <p:cNvSpPr/>
          <p:nvPr/>
        </p:nvSpPr>
        <p:spPr>
          <a:xfrm>
            <a:off x="360000" y="900000"/>
            <a:ext cx="690193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512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rPr>
              <a:t>Alanya Doğu Çevre Yolu (ikmal)</a:t>
            </a:r>
          </a:p>
        </p:txBody>
      </p:sp>
      <p:sp>
        <p:nvSpPr>
          <p:cNvPr id="17" name="Dikdörtgen 16"/>
          <p:cNvSpPr/>
          <p:nvPr/>
        </p:nvSpPr>
        <p:spPr>
          <a:xfrm>
            <a:off x="4812376" y="0"/>
            <a:ext cx="7380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1" i="1" u="none" strike="noStrike" kern="1200" cap="none" spc="0" normalizeH="0" baseline="0" noProof="0" dirty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Karayolları-Yol Yapımları</a:t>
            </a:r>
          </a:p>
        </p:txBody>
      </p:sp>
      <p:pic>
        <p:nvPicPr>
          <p:cNvPr id="19" name="Resim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000" y="6228000"/>
            <a:ext cx="584073" cy="576000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B1EB19B1-923B-4805-82EA-43A7876A8C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383" y="1462996"/>
            <a:ext cx="6143245" cy="2647365"/>
          </a:xfrm>
          <a:prstGeom prst="rect">
            <a:avLst/>
          </a:prstGeom>
        </p:spPr>
      </p:pic>
      <p:sp>
        <p:nvSpPr>
          <p:cNvPr id="9" name="Dikdörtgen 5">
            <a:extLst>
              <a:ext uri="{FF2B5EF4-FFF2-40B4-BE49-F238E27FC236}">
                <a16:creationId xmlns:a16="http://schemas.microsoft.com/office/drawing/2014/main" id="{DF4E2E81-9FD4-498C-A034-EC852C054A17}"/>
              </a:ext>
            </a:extLst>
          </p:cNvPr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sz="3600" b="1" i="1" dirty="0"/>
              <a:t> ÖNEMLİ PROJELER</a:t>
            </a:r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E4CB54CB-099D-4698-AC43-1999CA5CD8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  <p:sp>
        <p:nvSpPr>
          <p:cNvPr id="10" name="Dikdörtgen 9">
            <a:extLst>
              <a:ext uri="{FF2B5EF4-FFF2-40B4-BE49-F238E27FC236}">
                <a16:creationId xmlns:a16="http://schemas.microsoft.com/office/drawing/2014/main" id="{065EB27A-BC13-4A8D-A0F1-0C5FDF30AD9C}"/>
              </a:ext>
            </a:extLst>
          </p:cNvPr>
          <p:cNvSpPr/>
          <p:nvPr/>
        </p:nvSpPr>
        <p:spPr>
          <a:xfrm>
            <a:off x="720000" y="4680000"/>
            <a:ext cx="7230240" cy="1971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ea typeface="Calibri" panose="020F0502020204030204" pitchFamily="34" charset="0"/>
                <a:cs typeface="Times New Roman" panose="02020603050405020304" pitchFamily="18" charset="0"/>
              </a:rPr>
              <a:t>Proje Uzunluğu		: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ea typeface="Calibri" panose="020F0502020204030204" pitchFamily="34" charset="0"/>
                <a:cs typeface="Times New Roman" panose="02020603050405020304" pitchFamily="18" charset="0"/>
              </a:rPr>
              <a:t>Proje Bedeli		: (KDV dahil güncel proje bedeli yazılacaktır.)</a:t>
            </a:r>
            <a:endParaRPr lang="tr-TR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ea typeface="Calibri" panose="020F0502020204030204" pitchFamily="34" charset="0"/>
                <a:cs typeface="Times New Roman" panose="02020603050405020304" pitchFamily="18" charset="0"/>
              </a:rPr>
              <a:t>Harcama Tutarı		: (Toplam harcama tutarı yazılacaktır.)</a:t>
            </a:r>
            <a:endParaRPr lang="tr-TR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ea typeface="Calibri" panose="020F0502020204030204" pitchFamily="34" charset="0"/>
                <a:cs typeface="Times New Roman" panose="02020603050405020304" pitchFamily="18" charset="0"/>
              </a:rPr>
              <a:t>Fiziki Gerçekleşme	:</a:t>
            </a:r>
            <a:endParaRPr lang="tr-TR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ea typeface="Calibri" panose="020F0502020204030204" pitchFamily="34" charset="0"/>
                <a:cs typeface="Times New Roman" panose="02020603050405020304" pitchFamily="18" charset="0"/>
              </a:rPr>
              <a:t>Açıklama		:</a:t>
            </a:r>
            <a:endParaRPr lang="tr-TR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704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2"/>
          <p:cNvSpPr/>
          <p:nvPr/>
        </p:nvSpPr>
        <p:spPr>
          <a:xfrm>
            <a:off x="36000" y="881214"/>
            <a:ext cx="480298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512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rPr>
              <a:t>Kızılkaya-Antalya İkmal Yolu (İkmal)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4812376" y="0"/>
            <a:ext cx="7380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1" i="1" u="none" strike="noStrike" kern="1200" cap="none" spc="0" normalizeH="0" baseline="0" noProof="0" dirty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Karayolları-Yol Yapımları</a:t>
            </a: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000" y="6228000"/>
            <a:ext cx="584073" cy="576000"/>
          </a:xfrm>
          <a:prstGeom prst="rect">
            <a:avLst/>
          </a:prstGeom>
        </p:spPr>
      </p:pic>
      <p:pic>
        <p:nvPicPr>
          <p:cNvPr id="2" name="Resim 1">
            <a:extLst>
              <a:ext uri="{FF2B5EF4-FFF2-40B4-BE49-F238E27FC236}">
                <a16:creationId xmlns:a16="http://schemas.microsoft.com/office/drawing/2014/main" id="{429ADD7E-C9C8-42EA-A60C-2CEE5F3002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941" y="1206290"/>
            <a:ext cx="4163117" cy="5373462"/>
          </a:xfrm>
          <a:prstGeom prst="rect">
            <a:avLst/>
          </a:prstGeom>
        </p:spPr>
      </p:pic>
      <p:sp>
        <p:nvSpPr>
          <p:cNvPr id="11" name="Dikdörtgen 5">
            <a:extLst>
              <a:ext uri="{FF2B5EF4-FFF2-40B4-BE49-F238E27FC236}">
                <a16:creationId xmlns:a16="http://schemas.microsoft.com/office/drawing/2014/main" id="{304EB7F5-26B7-4C47-8075-DA618EA85CF4}"/>
              </a:ext>
            </a:extLst>
          </p:cNvPr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sz="3600" b="1" i="1" dirty="0"/>
              <a:t> ÖNEMLİ PROJELER</a:t>
            </a:r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19C634EB-3B2D-4511-B160-3A1CA5B3FC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  <p:sp>
        <p:nvSpPr>
          <p:cNvPr id="12" name="Dikdörtgen 11">
            <a:extLst>
              <a:ext uri="{FF2B5EF4-FFF2-40B4-BE49-F238E27FC236}">
                <a16:creationId xmlns:a16="http://schemas.microsoft.com/office/drawing/2014/main" id="{FE489951-2CBB-40AE-8038-6C77C0459D54}"/>
              </a:ext>
            </a:extLst>
          </p:cNvPr>
          <p:cNvSpPr/>
          <p:nvPr/>
        </p:nvSpPr>
        <p:spPr>
          <a:xfrm>
            <a:off x="4680000" y="1800000"/>
            <a:ext cx="7230240" cy="1971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ea typeface="Calibri" panose="020F0502020204030204" pitchFamily="34" charset="0"/>
                <a:cs typeface="Times New Roman" panose="02020603050405020304" pitchFamily="18" charset="0"/>
              </a:rPr>
              <a:t>Proje Uzunluğu		: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ea typeface="Calibri" panose="020F0502020204030204" pitchFamily="34" charset="0"/>
                <a:cs typeface="Times New Roman" panose="02020603050405020304" pitchFamily="18" charset="0"/>
              </a:rPr>
              <a:t>Proje Bedeli		: (KDV dahil güncel proje bedeli yazılacaktır.)</a:t>
            </a:r>
            <a:endParaRPr lang="tr-TR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ea typeface="Calibri" panose="020F0502020204030204" pitchFamily="34" charset="0"/>
                <a:cs typeface="Times New Roman" panose="02020603050405020304" pitchFamily="18" charset="0"/>
              </a:rPr>
              <a:t>Harcama Tutarı		: (Toplam harcama tutarı yazılacaktır.)</a:t>
            </a:r>
            <a:endParaRPr lang="tr-TR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ea typeface="Calibri" panose="020F0502020204030204" pitchFamily="34" charset="0"/>
                <a:cs typeface="Times New Roman" panose="02020603050405020304" pitchFamily="18" charset="0"/>
              </a:rPr>
              <a:t>Fiziki Gerçekleşme	:</a:t>
            </a:r>
            <a:endParaRPr lang="tr-TR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ea typeface="Calibri" panose="020F0502020204030204" pitchFamily="34" charset="0"/>
                <a:cs typeface="Times New Roman" panose="02020603050405020304" pitchFamily="18" charset="0"/>
              </a:rPr>
              <a:t>Açıklama		:</a:t>
            </a:r>
            <a:endParaRPr lang="tr-TR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92818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686</Words>
  <Application>Microsoft Office PowerPoint</Application>
  <PresentationFormat>Geniş ekran</PresentationFormat>
  <Paragraphs>110</Paragraphs>
  <Slides>8</Slides>
  <Notes>4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Verdana</vt:lpstr>
      <vt:lpstr>Wingdings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Uğur ÖZDEMİR</dc:creator>
  <cp:lastModifiedBy>Uğur ÖZDEMİR</cp:lastModifiedBy>
  <cp:revision>20</cp:revision>
  <dcterms:created xsi:type="dcterms:W3CDTF">2020-06-29T08:29:28Z</dcterms:created>
  <dcterms:modified xsi:type="dcterms:W3CDTF">2024-05-09T08:57:13Z</dcterms:modified>
</cp:coreProperties>
</file>