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1185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811FAF-10AB-4390-9C73-B8AF36978CD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AC38CA-4768-476F-A33A-ED0FCC3888A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8004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8357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0043-AB9C-40BA-8D45-8D26423DBAD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8A48-CD63-4065-84D4-4D2926B5DC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1908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0043-AB9C-40BA-8D45-8D26423DBAD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8A48-CD63-4065-84D4-4D2926B5DC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4714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0043-AB9C-40BA-8D45-8D26423DBAD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8A48-CD63-4065-84D4-4D2926B5DC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82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0043-AB9C-40BA-8D45-8D26423DBAD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8A48-CD63-4065-84D4-4D2926B5DC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8162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0043-AB9C-40BA-8D45-8D26423DBAD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8A48-CD63-4065-84D4-4D2926B5DC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7096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0043-AB9C-40BA-8D45-8D26423DBAD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8A48-CD63-4065-84D4-4D2926B5DC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7091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0043-AB9C-40BA-8D45-8D26423DBAD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8A48-CD63-4065-84D4-4D2926B5DC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4759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0043-AB9C-40BA-8D45-8D26423DBAD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8A48-CD63-4065-84D4-4D2926B5DC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4975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0043-AB9C-40BA-8D45-8D26423DBAD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8A48-CD63-4065-84D4-4D2926B5DC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6528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0043-AB9C-40BA-8D45-8D26423DBAD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8A48-CD63-4065-84D4-4D2926B5DC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8312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0043-AB9C-40BA-8D45-8D26423DBAD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D8A48-CD63-4065-84D4-4D2926B5DC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53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60043-AB9C-40BA-8D45-8D26423DBAD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D8A48-CD63-4065-84D4-4D2926B5DC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3016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1164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İş Gücü İstatistikleri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İŞKUR</a:t>
            </a:r>
          </a:p>
        </p:txBody>
      </p:sp>
      <p:graphicFrame>
        <p:nvGraphicFramePr>
          <p:cNvPr id="13" name="Tablo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293708"/>
              </p:ext>
            </p:extLst>
          </p:nvPr>
        </p:nvGraphicFramePr>
        <p:xfrm>
          <a:off x="548491" y="1560041"/>
          <a:ext cx="4691404" cy="153728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700931">
                  <a:extLst>
                    <a:ext uri="{9D8B030D-6E8A-4147-A177-3AD203B41FA5}">
                      <a16:colId xmlns:a16="http://schemas.microsoft.com/office/drawing/2014/main" val="1448201712"/>
                    </a:ext>
                  </a:extLst>
                </a:gridCol>
                <a:gridCol w="1348541">
                  <a:extLst>
                    <a:ext uri="{9D8B030D-6E8A-4147-A177-3AD203B41FA5}">
                      <a16:colId xmlns:a16="http://schemas.microsoft.com/office/drawing/2014/main" val="137429435"/>
                    </a:ext>
                  </a:extLst>
                </a:gridCol>
                <a:gridCol w="1641932">
                  <a:extLst>
                    <a:ext uri="{9D8B030D-6E8A-4147-A177-3AD203B41FA5}">
                      <a16:colId xmlns:a16="http://schemas.microsoft.com/office/drawing/2014/main" val="1694889045"/>
                    </a:ext>
                  </a:extLst>
                </a:gridCol>
              </a:tblGrid>
              <a:tr h="5359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>
                          <a:effectLst/>
                        </a:rPr>
                        <a:t>Yıllar</a:t>
                      </a:r>
                      <a:endParaRPr lang="tr-TR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>
                          <a:effectLst/>
                        </a:rPr>
                        <a:t>İşsizlik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>
                          <a:effectLst/>
                        </a:rPr>
                        <a:t>Sayısı</a:t>
                      </a:r>
                      <a:endParaRPr lang="tr-TR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510" algn="l"/>
                          <a:tab pos="6301105" algn="r"/>
                        </a:tabLst>
                        <a:defRPr/>
                      </a:pPr>
                      <a:r>
                        <a:rPr lang="tr-TR" sz="1800" b="1" dirty="0">
                          <a:effectLst/>
                        </a:rPr>
                        <a:t>İşe</a:t>
                      </a:r>
                      <a:r>
                        <a:rPr lang="tr-TR" sz="1800" b="1" baseline="0" dirty="0">
                          <a:effectLst/>
                        </a:rPr>
                        <a:t> Yerleştirilen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510" algn="l"/>
                          <a:tab pos="6301105" algn="r"/>
                        </a:tabLst>
                        <a:defRPr/>
                      </a:pPr>
                      <a:r>
                        <a:rPr lang="tr-TR" sz="1800" b="1" baseline="0" dirty="0">
                          <a:effectLst/>
                        </a:rPr>
                        <a:t>Sayısı</a:t>
                      </a:r>
                      <a:endParaRPr lang="tr-TR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325775"/>
                  </a:ext>
                </a:extLst>
              </a:tr>
              <a:tr h="32954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510" algn="l"/>
                          <a:tab pos="6301105" algn="r"/>
                        </a:tabLst>
                        <a:defRPr/>
                      </a:pPr>
                      <a:r>
                        <a:rPr lang="tr-TR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202…</a:t>
                      </a:r>
                      <a:endParaRPr lang="tr-TR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tr-TR" sz="1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504190" marT="9525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tr-TR" sz="1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539750" marT="9525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7708884"/>
                  </a:ext>
                </a:extLst>
              </a:tr>
              <a:tr h="32954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510" algn="l"/>
                          <a:tab pos="6301105" algn="r"/>
                        </a:tabLst>
                        <a:defRPr/>
                      </a:pPr>
                      <a:r>
                        <a:rPr lang="tr-TR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202…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tr-TR" sz="1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504190" marT="9525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tr-TR" sz="1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539750" marT="9525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80385"/>
                  </a:ext>
                </a:extLst>
              </a:tr>
              <a:tr h="32954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510" algn="l"/>
                          <a:tab pos="6301105" algn="r"/>
                        </a:tabLst>
                        <a:defRPr/>
                      </a:pPr>
                      <a:r>
                        <a:rPr lang="tr-TR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202…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tr-TR" sz="1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504190" marT="9525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tr-TR" sz="1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539750" marT="9525" marB="0" anchor="ctr">
                    <a:lnL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66F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6584955"/>
                  </a:ext>
                </a:extLst>
              </a:tr>
            </a:tbl>
          </a:graphicData>
        </a:graphic>
      </p:graphicFrame>
      <p:sp>
        <p:nvSpPr>
          <p:cNvPr id="14" name="Dikdörtgen 13"/>
          <p:cNvSpPr/>
          <p:nvPr/>
        </p:nvSpPr>
        <p:spPr>
          <a:xfrm>
            <a:off x="406443" y="1120144"/>
            <a:ext cx="48515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70510" algn="l"/>
                <a:tab pos="6301105" algn="r"/>
              </a:tabLst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Yıllara Göre Kayıtlı İşsizler ve İşe Yerleştirilenler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BAF09E7E-C71F-4156-81EE-6459D7A618F9}"/>
              </a:ext>
            </a:extLst>
          </p:cNvPr>
          <p:cNvSpPr/>
          <p:nvPr/>
        </p:nvSpPr>
        <p:spPr>
          <a:xfrm>
            <a:off x="486342" y="4319121"/>
            <a:ext cx="10255961" cy="1173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dirty="0">
                <a:ea typeface="Calibri" panose="020F0502020204030204" pitchFamily="34" charset="0"/>
                <a:cs typeface="Times New Roman" panose="02020603050405020304" pitchFamily="18" charset="0"/>
              </a:rPr>
              <a:t>202…. yılında işsizlik ödeneğine </a:t>
            </a: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…….. </a:t>
            </a:r>
            <a:r>
              <a:rPr lang="tr-TR" dirty="0">
                <a:ea typeface="Calibri" panose="020F0502020204030204" pitchFamily="34" charset="0"/>
                <a:cs typeface="Times New Roman" panose="02020603050405020304" pitchFamily="18" charset="0"/>
              </a:rPr>
              <a:t>kişi başvuru yapmış </a:t>
            </a: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…….. </a:t>
            </a:r>
            <a:r>
              <a:rPr lang="tr-TR" dirty="0">
                <a:ea typeface="Calibri" panose="020F0502020204030204" pitchFamily="34" charset="0"/>
                <a:cs typeface="Times New Roman" panose="02020603050405020304" pitchFamily="18" charset="0"/>
              </a:rPr>
              <a:t>kişi hak etmiştir.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dirty="0">
                <a:ea typeface="Calibri" panose="020F0502020204030204" pitchFamily="34" charset="0"/>
                <a:cs typeface="Times New Roman" panose="02020603050405020304" pitchFamily="18" charset="0"/>
              </a:rPr>
              <a:t>202…. yılında işsizlik ödeneğine </a:t>
            </a: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……… </a:t>
            </a:r>
            <a:r>
              <a:rPr lang="tr-TR" dirty="0">
                <a:ea typeface="Calibri" panose="020F0502020204030204" pitchFamily="34" charset="0"/>
                <a:cs typeface="Times New Roman" panose="02020603050405020304" pitchFamily="18" charset="0"/>
              </a:rPr>
              <a:t>kişi başvuru yapmış </a:t>
            </a: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……..</a:t>
            </a:r>
            <a:r>
              <a:rPr lang="tr-TR" dirty="0">
                <a:ea typeface="Calibri" panose="020F0502020204030204" pitchFamily="34" charset="0"/>
                <a:cs typeface="Times New Roman" panose="02020603050405020304" pitchFamily="18" charset="0"/>
              </a:rPr>
              <a:t> kişi hak etmiştir.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202….</a:t>
            </a:r>
            <a:r>
              <a:rPr lang="tr-TR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>
                <a:solidFill>
                  <a:prstClr val="black"/>
                </a:solidFill>
              </a:rPr>
              <a:t>yılında işsizlik ödeneği için </a:t>
            </a:r>
            <a:r>
              <a:rPr lang="tr-TR" b="1" dirty="0">
                <a:solidFill>
                  <a:prstClr val="black"/>
                </a:solidFill>
              </a:rPr>
              <a:t>……. </a:t>
            </a:r>
            <a:r>
              <a:rPr lang="tr-TR" dirty="0">
                <a:solidFill>
                  <a:prstClr val="black"/>
                </a:solidFill>
              </a:rPr>
              <a:t>kişi başvuru yapmış, </a:t>
            </a:r>
            <a:r>
              <a:rPr lang="tr-TR" b="1" dirty="0">
                <a:solidFill>
                  <a:prstClr val="black"/>
                </a:solidFill>
              </a:rPr>
              <a:t>……. </a:t>
            </a:r>
            <a:r>
              <a:rPr lang="tr-TR" dirty="0">
                <a:solidFill>
                  <a:prstClr val="black"/>
                </a:solidFill>
              </a:rPr>
              <a:t>kişi hak etmiştir.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6B7CE32C-BF41-43B2-BE7B-A2D1BB38CFDA}"/>
              </a:ext>
            </a:extLst>
          </p:cNvPr>
          <p:cNvSpPr/>
          <p:nvPr/>
        </p:nvSpPr>
        <p:spPr>
          <a:xfrm>
            <a:off x="5534424" y="1781620"/>
            <a:ext cx="6398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prstClr val="black"/>
                </a:solidFill>
              </a:rPr>
              <a:t>202… yılında </a:t>
            </a:r>
            <a:r>
              <a:rPr lang="tr-TR" b="1" dirty="0">
                <a:solidFill>
                  <a:prstClr val="black"/>
                </a:solidFill>
              </a:rPr>
              <a:t>……..</a:t>
            </a:r>
            <a:r>
              <a:rPr lang="tr-TR" dirty="0">
                <a:solidFill>
                  <a:prstClr val="black"/>
                </a:solidFill>
              </a:rPr>
              <a:t> kişi, 202…. yılında </a:t>
            </a:r>
            <a:r>
              <a:rPr lang="tr-TR" b="1" dirty="0">
                <a:solidFill>
                  <a:prstClr val="black"/>
                </a:solidFill>
              </a:rPr>
              <a:t>……</a:t>
            </a:r>
            <a:r>
              <a:rPr lang="tr-TR" dirty="0">
                <a:solidFill>
                  <a:prstClr val="black"/>
                </a:solidFill>
              </a:rPr>
              <a:t> kişi, 202… yılında </a:t>
            </a:r>
            <a:r>
              <a:rPr lang="tr-TR" b="1" dirty="0">
                <a:solidFill>
                  <a:prstClr val="black"/>
                </a:solidFill>
              </a:rPr>
              <a:t>…….</a:t>
            </a:r>
            <a:r>
              <a:rPr lang="tr-TR" dirty="0">
                <a:solidFill>
                  <a:prstClr val="black"/>
                </a:solidFill>
              </a:rPr>
              <a:t> kişi ile bireysel danışmanlık görüşmesi yapılmıştır.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/>
              <a:t>202… yılında </a:t>
            </a:r>
            <a:r>
              <a:rPr lang="tr-TR" b="1" dirty="0"/>
              <a:t>…….. </a:t>
            </a:r>
            <a:r>
              <a:rPr lang="tr-TR" dirty="0"/>
              <a:t>kurs/programdan </a:t>
            </a:r>
            <a:r>
              <a:rPr lang="tr-TR" b="1" dirty="0"/>
              <a:t>…….. </a:t>
            </a:r>
            <a:r>
              <a:rPr lang="tr-TR" dirty="0"/>
              <a:t>kişi yararlanmıştır. </a:t>
            </a: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defRPr/>
            </a:pPr>
            <a:endParaRPr lang="tr-TR" dirty="0">
              <a:solidFill>
                <a:prstClr val="black"/>
              </a:solidFill>
            </a:endParaRP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endParaRPr lang="tr-TR" dirty="0">
              <a:solidFill>
                <a:prstClr val="black"/>
              </a:solidFill>
            </a:endParaRP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8638A6A3-4C53-4E6A-A5C2-517CEDBE85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51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102</Words>
  <Application>Microsoft Office PowerPoint</Application>
  <PresentationFormat>Geniş ekran</PresentationFormat>
  <Paragraphs>16</Paragraphs>
  <Slides>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Wingdings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10</cp:revision>
  <dcterms:created xsi:type="dcterms:W3CDTF">2020-06-29T08:24:58Z</dcterms:created>
  <dcterms:modified xsi:type="dcterms:W3CDTF">2024-05-07T08:34:59Z</dcterms:modified>
</cp:coreProperties>
</file>