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1182" r:id="rId2"/>
    <p:sldId id="1183" r:id="rId3"/>
    <p:sldId id="1184" r:id="rId4"/>
    <p:sldId id="259" r:id="rId5"/>
    <p:sldId id="260" r:id="rId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40"/>
      <c:depthPercent val="10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3224432595422731E-2"/>
          <c:y val="8.7210991432176851E-2"/>
          <c:w val="0.93887265223778293"/>
          <c:h val="0.72418515121371463"/>
        </c:manualLayout>
      </c:layout>
      <c:pie3D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Alan (ha)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explosion val="9"/>
          <c:dPt>
            <c:idx val="0"/>
            <c:bubble3D val="0"/>
            <c:explosion val="13"/>
            <c:spPr>
              <a:solidFill>
                <a:srgbClr val="ED7D31">
                  <a:lumMod val="75000"/>
                </a:srgbClr>
              </a:solidFill>
              <a:ln>
                <a:solidFill>
                  <a:sysClr val="windowText" lastClr="000000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1-152A-4539-83FB-FB3410470EB5}"/>
              </c:ext>
            </c:extLst>
          </c:dPt>
          <c:dPt>
            <c:idx val="1"/>
            <c:bubble3D val="0"/>
            <c:spPr>
              <a:solidFill>
                <a:srgbClr val="5B9BD5">
                  <a:lumMod val="60000"/>
                  <a:lumOff val="40000"/>
                </a:srgbClr>
              </a:solidFill>
              <a:ln>
                <a:solidFill>
                  <a:sysClr val="windowText" lastClr="000000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3-152A-4539-83FB-FB3410470EB5}"/>
              </c:ext>
            </c:extLst>
          </c:dPt>
          <c:dPt>
            <c:idx val="2"/>
            <c:bubble3D val="0"/>
            <c:explosion val="10"/>
            <c:extLst>
              <c:ext xmlns:c16="http://schemas.microsoft.com/office/drawing/2014/chart" uri="{C3380CC4-5D6E-409C-BE32-E72D297353CC}">
                <c16:uniqueId val="{00000005-152A-4539-83FB-FB3410470EB5}"/>
              </c:ext>
            </c:extLst>
          </c:dPt>
          <c:dLbls>
            <c:dLbl>
              <c:idx val="0"/>
              <c:layout>
                <c:manualLayout>
                  <c:x val="-5.3203023622696403E-3"/>
                  <c:y val="-0.1565518029975801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06005508269704"/>
                      <c:h val="0.146320956198529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52A-4539-83FB-FB3410470EB5}"/>
                </c:ext>
              </c:extLst>
            </c:dLbl>
            <c:dLbl>
              <c:idx val="1"/>
              <c:layout>
                <c:manualLayout>
                  <c:x val="-9.5427938624100525E-2"/>
                  <c:y val="0.1755190272343226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52A-4539-83FB-FB3410470EB5}"/>
                </c:ext>
              </c:extLst>
            </c:dLbl>
            <c:dLbl>
              <c:idx val="2"/>
              <c:layout>
                <c:manualLayout>
                  <c:x val="0.12634060742407199"/>
                  <c:y val="-6.463074676149352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33241714746679"/>
                      <c:h val="0.2746256851938890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152A-4539-83FB-FB3410470EB5}"/>
                </c:ext>
              </c:extLst>
            </c:dLbl>
            <c:numFmt formatCode="%\ 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+mn-lt"/>
                  </a:defRPr>
                </a:pPr>
                <a:endParaRPr lang="tr-TR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Sayfa1!$A$2:$A$4</c:f>
              <c:strCache>
                <c:ptCount val="3"/>
                <c:pt idx="0">
                  <c:v>Tarım</c:v>
                </c:pt>
                <c:pt idx="1">
                  <c:v>Çayır Mera</c:v>
                </c:pt>
                <c:pt idx="2">
                  <c:v>Orman ve Tarım Dışı Arazi</c:v>
                </c:pt>
              </c:strCache>
            </c:strRef>
          </c:cat>
          <c:val>
            <c:numRef>
              <c:f>Sayfa1!$B$2:$B$4</c:f>
              <c:numCache>
                <c:formatCode>#,##0</c:formatCode>
                <c:ptCount val="3"/>
                <c:pt idx="0">
                  <c:v>3475965</c:v>
                </c:pt>
                <c:pt idx="1">
                  <c:v>2044630</c:v>
                </c:pt>
                <c:pt idx="2">
                  <c:v>14656406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52A-4539-83FB-FB3410470E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effectLst>
          <a:softEdge rad="12700"/>
        </a:effectLst>
      </c:spPr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>
          <a:latin typeface="Trebuchet MS" pitchFamily="34" charset="0"/>
        </a:defRPr>
      </a:pPr>
      <a:endParaRPr lang="tr-TR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EE7EE3-B220-480A-8C46-205730BB9385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7FE72B-D5F1-4287-B43C-38A25B8285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9181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0087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3045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7875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2284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36E2068-15C8-4437-978D-EE836C9EB2A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5984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A2E09-CA5E-43CE-B13A-70D233DCE4E8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DE4B-8098-4947-9EE2-5C079F7D2FC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6563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A2E09-CA5E-43CE-B13A-70D233DCE4E8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DE4B-8098-4947-9EE2-5C079F7D2FC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3379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A2E09-CA5E-43CE-B13A-70D233DCE4E8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DE4B-8098-4947-9EE2-5C079F7D2FC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1565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A2E09-CA5E-43CE-B13A-70D233DCE4E8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DE4B-8098-4947-9EE2-5C079F7D2FC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1792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A2E09-CA5E-43CE-B13A-70D233DCE4E8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DE4B-8098-4947-9EE2-5C079F7D2FC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9375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A2E09-CA5E-43CE-B13A-70D233DCE4E8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DE4B-8098-4947-9EE2-5C079F7D2FC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0443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A2E09-CA5E-43CE-B13A-70D233DCE4E8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DE4B-8098-4947-9EE2-5C079F7D2FC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5851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A2E09-CA5E-43CE-B13A-70D233DCE4E8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DE4B-8098-4947-9EE2-5C079F7D2FC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5798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A2E09-CA5E-43CE-B13A-70D233DCE4E8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DE4B-8098-4947-9EE2-5C079F7D2FC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8494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A2E09-CA5E-43CE-B13A-70D233DCE4E8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DE4B-8098-4947-9EE2-5C079F7D2FC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4306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A2E09-CA5E-43CE-B13A-70D233DCE4E8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DE4B-8098-4947-9EE2-5C079F7D2FC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1571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A2E09-CA5E-43CE-B13A-70D233DCE4E8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9DE4B-8098-4947-9EE2-5C079F7D2FC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521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1164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Genel Durum 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TARIM</a:t>
            </a:r>
          </a:p>
        </p:txBody>
      </p:sp>
      <p:sp>
        <p:nvSpPr>
          <p:cNvPr id="9" name="Dikdörtgen 8"/>
          <p:cNvSpPr/>
          <p:nvPr/>
        </p:nvSpPr>
        <p:spPr>
          <a:xfrm>
            <a:off x="7019752" y="4368804"/>
            <a:ext cx="3790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640 km sahil şeridi </a:t>
            </a:r>
            <a:endParaRPr kumimoji="0" lang="tr-TR" sz="2400" b="1" i="0" u="none" strike="noStrike" kern="120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12 Dikdörtgen"/>
          <p:cNvSpPr/>
          <p:nvPr/>
        </p:nvSpPr>
        <p:spPr>
          <a:xfrm>
            <a:off x="1485550" y="1958462"/>
            <a:ext cx="20393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İlin Arazi Dağılımı</a:t>
            </a:r>
          </a:p>
        </p:txBody>
      </p:sp>
      <p:sp>
        <p:nvSpPr>
          <p:cNvPr id="8" name="20 Metin kutusu"/>
          <p:cNvSpPr txBox="1"/>
          <p:nvPr/>
        </p:nvSpPr>
        <p:spPr>
          <a:xfrm>
            <a:off x="6655679" y="2082287"/>
            <a:ext cx="44989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Kullanım Amaçlarına Göre Tarım Alanları</a:t>
            </a:r>
          </a:p>
        </p:txBody>
      </p:sp>
      <p:graphicFrame>
        <p:nvGraphicFramePr>
          <p:cNvPr id="11" name="11 Grafik">
            <a:extLst>
              <a:ext uri="{FF2B5EF4-FFF2-40B4-BE49-F238E27FC236}">
                <a16:creationId xmlns:a16="http://schemas.microsoft.com/office/drawing/2014/main" id="{3E5D8264-DB55-480B-9B64-0EC668C949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9527572"/>
              </p:ext>
            </p:extLst>
          </p:nvPr>
        </p:nvGraphicFramePr>
        <p:xfrm>
          <a:off x="296661" y="1959553"/>
          <a:ext cx="4657724" cy="4582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Metin kutusu 13">
            <a:extLst>
              <a:ext uri="{FF2B5EF4-FFF2-40B4-BE49-F238E27FC236}">
                <a16:creationId xmlns:a16="http://schemas.microsoft.com/office/drawing/2014/main" id="{6F5FE777-8614-45DD-AC39-2C61C5B82CD5}"/>
              </a:ext>
            </a:extLst>
          </p:cNvPr>
          <p:cNvSpPr txBox="1"/>
          <p:nvPr/>
        </p:nvSpPr>
        <p:spPr>
          <a:xfrm>
            <a:off x="4323878" y="1102588"/>
            <a:ext cx="387003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Arazi varlığı</a:t>
            </a:r>
            <a:r>
              <a:rPr kumimoji="0" lang="tr-TR" sz="1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tr-TR" b="1" dirty="0">
                <a:solidFill>
                  <a:srgbClr val="FF0000"/>
                </a:solidFill>
                <a:latin typeface="Calibri" panose="020F0502020204030204"/>
              </a:rPr>
              <a:t>….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milyon </a:t>
            </a:r>
            <a:r>
              <a:rPr lang="tr-TR" b="1" dirty="0">
                <a:solidFill>
                  <a:srgbClr val="FF0000"/>
                </a:solidFill>
                <a:latin typeface="Calibri" panose="020F0502020204030204"/>
              </a:rPr>
              <a:t>…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bin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hektar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Tarım alanı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…..</a:t>
            </a:r>
            <a:r>
              <a:rPr lang="tr-TR" b="1" dirty="0">
                <a:solidFill>
                  <a:srgbClr val="FF0000"/>
                </a:solidFill>
                <a:latin typeface="Calibri" panose="020F0502020204030204"/>
              </a:rPr>
              <a:t> bin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hektar</a:t>
            </a:r>
          </a:p>
        </p:txBody>
      </p:sp>
      <p:graphicFrame>
        <p:nvGraphicFramePr>
          <p:cNvPr id="17" name="Tablo 16">
            <a:extLst>
              <a:ext uri="{FF2B5EF4-FFF2-40B4-BE49-F238E27FC236}">
                <a16:creationId xmlns:a16="http://schemas.microsoft.com/office/drawing/2014/main" id="{6A283C9F-B117-4282-8098-993A3B7582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99177"/>
              </p:ext>
            </p:extLst>
          </p:nvPr>
        </p:nvGraphicFramePr>
        <p:xfrm>
          <a:off x="5660968" y="2635136"/>
          <a:ext cx="6317672" cy="26255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58836">
                  <a:extLst>
                    <a:ext uri="{9D8B030D-6E8A-4147-A177-3AD203B41FA5}">
                      <a16:colId xmlns:a16="http://schemas.microsoft.com/office/drawing/2014/main" val="2004851720"/>
                    </a:ext>
                  </a:extLst>
                </a:gridCol>
                <a:gridCol w="1571105">
                  <a:extLst>
                    <a:ext uri="{9D8B030D-6E8A-4147-A177-3AD203B41FA5}">
                      <a16:colId xmlns:a16="http://schemas.microsoft.com/office/drawing/2014/main" val="3170986080"/>
                    </a:ext>
                  </a:extLst>
                </a:gridCol>
                <a:gridCol w="1587731">
                  <a:extLst>
                    <a:ext uri="{9D8B030D-6E8A-4147-A177-3AD203B41FA5}">
                      <a16:colId xmlns:a16="http://schemas.microsoft.com/office/drawing/2014/main" val="4049527306"/>
                    </a:ext>
                  </a:extLst>
                </a:gridCol>
              </a:tblGrid>
              <a:tr h="53778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kern="1200" dirty="0">
                          <a:effectLst/>
                          <a:latin typeface="+mn-lt"/>
                        </a:rPr>
                        <a:t>ÜRETİM ALANLARI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kern="1200" dirty="0">
                          <a:effectLst/>
                          <a:latin typeface="+mn-lt"/>
                        </a:rPr>
                        <a:t>Üretim Alanı</a:t>
                      </a:r>
                      <a:br>
                        <a:rPr lang="tr-TR" sz="1600" b="1" kern="1200" dirty="0">
                          <a:effectLst/>
                          <a:latin typeface="+mn-lt"/>
                        </a:rPr>
                      </a:br>
                      <a:r>
                        <a:rPr lang="tr-TR" sz="1600" b="1" kern="1200" dirty="0">
                          <a:effectLst/>
                          <a:latin typeface="+mn-lt"/>
                        </a:rPr>
                        <a:t>(Hektar)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kern="1200" dirty="0">
                          <a:effectLst/>
                          <a:latin typeface="+mn-lt"/>
                        </a:rPr>
                        <a:t>Oranı </a:t>
                      </a:r>
                    </a:p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kern="1200" dirty="0">
                          <a:effectLst/>
                          <a:latin typeface="+mn-lt"/>
                        </a:rPr>
                        <a:t>(%)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896178"/>
                  </a:ext>
                </a:extLst>
              </a:tr>
              <a:tr h="341372"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Tarla Bitkileri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tr-TR" sz="16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5460336"/>
                  </a:ext>
                </a:extLst>
              </a:tr>
              <a:tr h="341372"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16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Meyve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3753920"/>
                  </a:ext>
                </a:extLst>
              </a:tr>
              <a:tr h="341372"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16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Sebze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792755"/>
                  </a:ext>
                </a:extLst>
              </a:tr>
              <a:tr h="341372"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16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Süs Bitkileri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tr-TR" sz="16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9489577"/>
                  </a:ext>
                </a:extLst>
              </a:tr>
              <a:tr h="344873">
                <a:tc>
                  <a:txBody>
                    <a:bodyPr/>
                    <a:lstStyle/>
                    <a:p>
                      <a:pPr algn="l" rtl="0" fontAlgn="b"/>
                      <a:r>
                        <a:rPr lang="tr-TR" sz="16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Nadas ve Kullanılmayan Alan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tr-TR" sz="16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0925188"/>
                  </a:ext>
                </a:extLst>
              </a:tr>
              <a:tr h="344873">
                <a:tc>
                  <a:txBody>
                    <a:bodyPr/>
                    <a:lstStyle/>
                    <a:p>
                      <a:pPr algn="l" rtl="0" fontAlgn="t"/>
                      <a:r>
                        <a:rPr lang="tr-T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Toplam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endParaRPr lang="tr-TR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tr-TR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832691"/>
                  </a:ext>
                </a:extLst>
              </a:tr>
            </a:tbl>
          </a:graphicData>
        </a:graphic>
      </p:graphicFrame>
      <p:pic>
        <p:nvPicPr>
          <p:cNvPr id="13" name="Resim 12">
            <a:extLst>
              <a:ext uri="{FF2B5EF4-FFF2-40B4-BE49-F238E27FC236}">
                <a16:creationId xmlns:a16="http://schemas.microsoft.com/office/drawing/2014/main" id="{DDD03C28-CF60-420D-9E03-8C42A8F93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109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1164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Tarım Ürünleri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TARIM</a:t>
            </a:r>
          </a:p>
        </p:txBody>
      </p:sp>
      <p:sp>
        <p:nvSpPr>
          <p:cNvPr id="7" name="14 Metin kutusu"/>
          <p:cNvSpPr txBox="1"/>
          <p:nvPr/>
        </p:nvSpPr>
        <p:spPr>
          <a:xfrm>
            <a:off x="290945" y="1113251"/>
            <a:ext cx="5228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Öne Çıkan Tarım Ürünleri  </a:t>
            </a:r>
          </a:p>
        </p:txBody>
      </p:sp>
      <p:sp>
        <p:nvSpPr>
          <p:cNvPr id="8" name="16 Yuvarlatılmış Dikdörtgen"/>
          <p:cNvSpPr/>
          <p:nvPr/>
        </p:nvSpPr>
        <p:spPr>
          <a:xfrm>
            <a:off x="6542196" y="1804457"/>
            <a:ext cx="4672366" cy="1358882"/>
          </a:xfrm>
          <a:prstGeom prst="roundRect">
            <a:avLst/>
          </a:prstGeom>
          <a:solidFill>
            <a:srgbClr val="FFFFCC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Birçok tarım ürününde;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ülkemizin toplam üretimi içindeki payında birinci.</a:t>
            </a:r>
          </a:p>
        </p:txBody>
      </p:sp>
      <p:graphicFrame>
        <p:nvGraphicFramePr>
          <p:cNvPr id="9" name="Tablo 8">
            <a:extLst>
              <a:ext uri="{FF2B5EF4-FFF2-40B4-BE49-F238E27FC236}">
                <a16:creationId xmlns:a16="http://schemas.microsoft.com/office/drawing/2014/main" id="{1DDF3881-5210-41B5-A85C-033BE38542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984056"/>
              </p:ext>
            </p:extLst>
          </p:nvPr>
        </p:nvGraphicFramePr>
        <p:xfrm>
          <a:off x="297722" y="1554466"/>
          <a:ext cx="5396138" cy="4584341"/>
        </p:xfrm>
        <a:graphic>
          <a:graphicData uri="http://schemas.openxmlformats.org/drawingml/2006/table">
            <a:tbl>
              <a:tblPr firstRow="1" firstCol="1" bandRow="1" bandCol="1">
                <a:tableStyleId>{2D5ABB26-0587-4C30-8999-92F81FD0307C}</a:tableStyleId>
              </a:tblPr>
              <a:tblGrid>
                <a:gridCol w="17541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4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4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4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877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>
                          <a:effectLst/>
                        </a:rPr>
                        <a:t>Ürünler</a:t>
                      </a:r>
                      <a:endParaRPr lang="tr-TR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>
                          <a:effectLst/>
                        </a:rPr>
                        <a:t>Üretim (ton)</a:t>
                      </a:r>
                      <a:endParaRPr lang="tr-TR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>
                          <a:effectLst/>
                        </a:rPr>
                        <a:t>Türkiye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>
                          <a:effectLst/>
                        </a:rPr>
                        <a:t>İçindeki Oranı (%)</a:t>
                      </a:r>
                      <a:endParaRPr lang="tr-TR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32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>
                          <a:effectLst/>
                        </a:rPr>
                        <a:t>Türkiye</a:t>
                      </a:r>
                      <a:endParaRPr lang="tr-TR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>
                          <a:effectLst/>
                        </a:rPr>
                        <a:t>Antalya</a:t>
                      </a:r>
                      <a:endParaRPr lang="tr-TR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pPr algn="l" rtl="0" fontAlgn="ctr"/>
                      <a:endParaRPr lang="tr-TR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pPr algn="l" rtl="0" fontAlgn="ctr"/>
                      <a:endParaRPr lang="tr-TR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pPr algn="l" rtl="0" fontAlgn="ctr"/>
                      <a:endParaRPr lang="tr-T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pPr algn="l" rtl="0" fontAlgn="ctr"/>
                      <a:endParaRPr lang="tr-T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pPr algn="l" rtl="0" fontAlgn="ctr"/>
                      <a:endParaRPr lang="tr-T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pPr algn="l" rtl="0" fontAlgn="ctr"/>
                      <a:endParaRPr lang="tr-T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1668955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pPr algn="l" rtl="0" fontAlgn="ctr"/>
                      <a:endParaRPr lang="tr-T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pPr algn="l" rtl="0" fontAlgn="ctr"/>
                      <a:endParaRPr lang="tr-T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pPr algn="l" rtl="0" fontAlgn="ctr"/>
                      <a:endParaRPr lang="tr-T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pPr algn="l" rtl="0" fontAlgn="ctr"/>
                      <a:endParaRPr lang="tr-T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pPr algn="l" rtl="0" fontAlgn="ctr"/>
                      <a:endParaRPr lang="tr-T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pPr algn="l" rtl="0" fontAlgn="ctr"/>
                      <a:endParaRPr lang="tr-TR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r-TR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3" name="Dikdörtgen 12">
            <a:extLst>
              <a:ext uri="{FF2B5EF4-FFF2-40B4-BE49-F238E27FC236}">
                <a16:creationId xmlns:a16="http://schemas.microsoft.com/office/drawing/2014/main" id="{818EA0BB-98D9-4395-ACC1-46DE3DEC8C1C}"/>
              </a:ext>
            </a:extLst>
          </p:cNvPr>
          <p:cNvSpPr/>
          <p:nvPr/>
        </p:nvSpPr>
        <p:spPr>
          <a:xfrm>
            <a:off x="6096000" y="3957317"/>
            <a:ext cx="5991226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A50021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Sebze fidesi üreten firmaların 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</a:t>
            </a:r>
            <a:r>
              <a:rPr lang="tr-TR" sz="2000" dirty="0">
                <a:solidFill>
                  <a:srgbClr val="C00000"/>
                </a:solidFill>
                <a:latin typeface="Calibri" panose="020F0502020204030204"/>
              </a:rPr>
              <a:t>....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’ı,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A50021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Sebze tohumu üreten firmaların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</a:t>
            </a:r>
            <a:r>
              <a:rPr lang="tr-TR" sz="2000" dirty="0">
                <a:solidFill>
                  <a:srgbClr val="C00000"/>
                </a:solidFill>
                <a:latin typeface="Calibri" panose="020F0502020204030204"/>
              </a:rPr>
              <a:t>....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’i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Antalya’da olup,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A50021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Kesme çiçek üretiminin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</a:t>
            </a:r>
            <a:r>
              <a:rPr lang="tr-TR" sz="2000" dirty="0">
                <a:solidFill>
                  <a:srgbClr val="C00000"/>
                </a:solidFill>
                <a:latin typeface="Calibri" panose="020F0502020204030204"/>
              </a:rPr>
              <a:t>.....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’si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Antalya’da yetişmektedir.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3A30292B-D1B9-4048-842A-065B5021C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445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Örtüaltı</a:t>
            </a: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Tarım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TARIM</a:t>
            </a:r>
          </a:p>
        </p:txBody>
      </p:sp>
      <p:sp>
        <p:nvSpPr>
          <p:cNvPr id="9" name="Dikdörtgen 8"/>
          <p:cNvSpPr/>
          <p:nvPr/>
        </p:nvSpPr>
        <p:spPr>
          <a:xfrm>
            <a:off x="7019752" y="4842627"/>
            <a:ext cx="3790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640 km sahil şeridi </a:t>
            </a:r>
            <a:endParaRPr kumimoji="0" lang="tr-TR" sz="2400" b="1" i="0" u="none" strike="noStrike" kern="120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" name="Resim 10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3424" y="2203173"/>
            <a:ext cx="2853141" cy="208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Resim 11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4586" y="2155015"/>
            <a:ext cx="3010483" cy="21165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356" y="2149998"/>
            <a:ext cx="3190875" cy="212159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Metin kutusu 17"/>
          <p:cNvSpPr txBox="1"/>
          <p:nvPr/>
        </p:nvSpPr>
        <p:spPr>
          <a:xfrm>
            <a:off x="751767" y="1297789"/>
            <a:ext cx="7033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Türkiye’nin örtüaltı tarım alanlarının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</a:t>
            </a:r>
            <a:r>
              <a:rPr lang="tr-TR" b="1" dirty="0">
                <a:solidFill>
                  <a:srgbClr val="FF0000"/>
                </a:solidFill>
                <a:latin typeface="Calibri" panose="020F0502020204030204"/>
              </a:rPr>
              <a:t>....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’i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İlimizdedir.</a:t>
            </a:r>
          </a:p>
        </p:txBody>
      </p:sp>
      <p:graphicFrame>
        <p:nvGraphicFramePr>
          <p:cNvPr id="13" name="Tablo 12">
            <a:extLst>
              <a:ext uri="{FF2B5EF4-FFF2-40B4-BE49-F238E27FC236}">
                <a16:creationId xmlns:a16="http://schemas.microsoft.com/office/drawing/2014/main" id="{DBB9E1ED-4F5B-43AD-82D7-8769368D39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329602"/>
              </p:ext>
            </p:extLst>
          </p:nvPr>
        </p:nvGraphicFramePr>
        <p:xfrm>
          <a:off x="855356" y="4605757"/>
          <a:ext cx="10339751" cy="1402092"/>
        </p:xfrm>
        <a:graphic>
          <a:graphicData uri="http://schemas.openxmlformats.org/drawingml/2006/table">
            <a:tbl>
              <a:tblPr firstRow="1" firstCol="1" lastRow="1" bandRow="1">
                <a:tableStyleId>{2D5ABB26-0587-4C30-8999-92F81FD0307C}</a:tableStyleId>
              </a:tblPr>
              <a:tblGrid>
                <a:gridCol w="2267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20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6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6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669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05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 err="1">
                          <a:effectLst/>
                        </a:rPr>
                        <a:t>Örtüaltı</a:t>
                      </a:r>
                      <a:r>
                        <a:rPr lang="tr-TR" sz="1600" dirty="0">
                          <a:effectLst/>
                        </a:rPr>
                        <a:t> Alanlar</a:t>
                      </a:r>
                      <a:endParaRPr lang="tr-TR" sz="1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Toplam  Alan (da)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>
                          <a:effectLst/>
                        </a:rPr>
                        <a:t>Cam Sera (da)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>
                          <a:effectLst/>
                        </a:rPr>
                        <a:t>Plastik  Sera (da)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>
                          <a:effectLst/>
                        </a:rPr>
                        <a:t>Yüksek  Tünel (da)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>
                          <a:effectLst/>
                        </a:rPr>
                        <a:t>Alçak Tünel (da)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5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Antalya</a:t>
                      </a:r>
                      <a:endParaRPr lang="tr-TR" sz="1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5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Türkiye</a:t>
                      </a:r>
                      <a:endParaRPr lang="tr-TR" sz="1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5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effectLst/>
                        </a:rPr>
                        <a:t>Antalya’nın Payı</a:t>
                      </a:r>
                      <a:endParaRPr lang="tr-TR" sz="1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9" name="Resim 18">
            <a:extLst>
              <a:ext uri="{FF2B5EF4-FFF2-40B4-BE49-F238E27FC236}">
                <a16:creationId xmlns:a16="http://schemas.microsoft.com/office/drawing/2014/main" id="{DF8AFB7F-237B-4600-AB2A-22F8FFDF46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110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1164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Tarım Üretim ve İhracat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TARIM</a:t>
            </a:r>
          </a:p>
        </p:txBody>
      </p:sp>
      <p:sp>
        <p:nvSpPr>
          <p:cNvPr id="8" name="6 Yuvarlatılmış Dikdörtgen"/>
          <p:cNvSpPr/>
          <p:nvPr/>
        </p:nvSpPr>
        <p:spPr>
          <a:xfrm>
            <a:off x="7645589" y="2015310"/>
            <a:ext cx="3584905" cy="1168464"/>
          </a:xfrm>
          <a:prstGeom prst="roundRect">
            <a:avLst/>
          </a:prstGeom>
          <a:solidFill>
            <a:srgbClr val="FFFFCC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Bitkisel üretimde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% </a:t>
            </a:r>
            <a:r>
              <a:rPr lang="tr-TR" sz="2400" b="1" dirty="0">
                <a:solidFill>
                  <a:srgbClr val="CC0000"/>
                </a:solidFill>
                <a:latin typeface="Calibri" pitchFamily="34" charset="0"/>
              </a:rPr>
              <a:t>….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’lük 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pay ile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Türkiye </a:t>
            </a:r>
            <a:r>
              <a:rPr lang="tr-TR" sz="2400" b="1" dirty="0">
                <a:solidFill>
                  <a:prstClr val="black"/>
                </a:solidFill>
                <a:latin typeface="Calibri" pitchFamily="34" charset="0"/>
              </a:rPr>
              <a:t>…….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cisi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12" name="14 Metin kutusu"/>
          <p:cNvSpPr txBox="1"/>
          <p:nvPr/>
        </p:nvSpPr>
        <p:spPr>
          <a:xfrm>
            <a:off x="216130" y="1129877"/>
            <a:ext cx="65005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Bitkisel Üretim Değeri</a:t>
            </a:r>
          </a:p>
        </p:txBody>
      </p:sp>
      <p:sp>
        <p:nvSpPr>
          <p:cNvPr id="13" name="14 Metin kutusu"/>
          <p:cNvSpPr txBox="1"/>
          <p:nvPr/>
        </p:nvSpPr>
        <p:spPr>
          <a:xfrm>
            <a:off x="277090" y="3801035"/>
            <a:ext cx="65005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Yaş Sebze ve M</a:t>
            </a:r>
            <a:r>
              <a:rPr kumimoji="0" lang="tr-T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eyve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İhracatı</a:t>
            </a:r>
          </a:p>
        </p:txBody>
      </p:sp>
      <p:graphicFrame>
        <p:nvGraphicFramePr>
          <p:cNvPr id="11" name="Tablo 10">
            <a:extLst>
              <a:ext uri="{FF2B5EF4-FFF2-40B4-BE49-F238E27FC236}">
                <a16:creationId xmlns:a16="http://schemas.microsoft.com/office/drawing/2014/main" id="{6C883DB5-FFBC-41D9-A930-8E09B573D5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844616"/>
              </p:ext>
            </p:extLst>
          </p:nvPr>
        </p:nvGraphicFramePr>
        <p:xfrm>
          <a:off x="281248" y="1576243"/>
          <a:ext cx="6452062" cy="1815350"/>
        </p:xfrm>
        <a:graphic>
          <a:graphicData uri="http://schemas.openxmlformats.org/drawingml/2006/table">
            <a:tbl>
              <a:tblPr firstRow="1" firstCol="1" lastRow="1" bandRow="1" bandCol="1">
                <a:tableStyleId>{2D5ABB26-0587-4C30-8999-92F81FD0307C}</a:tableStyleId>
              </a:tblPr>
              <a:tblGrid>
                <a:gridCol w="3087823">
                  <a:extLst>
                    <a:ext uri="{9D8B030D-6E8A-4147-A177-3AD203B41FA5}">
                      <a16:colId xmlns:a16="http://schemas.microsoft.com/office/drawing/2014/main" val="907270123"/>
                    </a:ext>
                  </a:extLst>
                </a:gridCol>
                <a:gridCol w="1205959">
                  <a:extLst>
                    <a:ext uri="{9D8B030D-6E8A-4147-A177-3AD203B41FA5}">
                      <a16:colId xmlns:a16="http://schemas.microsoft.com/office/drawing/2014/main" val="2807339639"/>
                    </a:ext>
                  </a:extLst>
                </a:gridCol>
                <a:gridCol w="1261718">
                  <a:extLst>
                    <a:ext uri="{9D8B030D-6E8A-4147-A177-3AD203B41FA5}">
                      <a16:colId xmlns:a16="http://schemas.microsoft.com/office/drawing/2014/main" val="2557950583"/>
                    </a:ext>
                  </a:extLst>
                </a:gridCol>
                <a:gridCol w="896562">
                  <a:extLst>
                    <a:ext uri="{9D8B030D-6E8A-4147-A177-3AD203B41FA5}">
                      <a16:colId xmlns:a16="http://schemas.microsoft.com/office/drawing/2014/main" val="4109620035"/>
                    </a:ext>
                  </a:extLst>
                </a:gridCol>
              </a:tblGrid>
              <a:tr h="36307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effectLst/>
                        </a:rPr>
                        <a:t>Üretim Konusu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effectLst/>
                        </a:rPr>
                        <a:t>202…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4778333"/>
                  </a:ext>
                </a:extLst>
              </a:tr>
              <a:tr h="36307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effectLst/>
                        </a:rPr>
                        <a:t>Türkiye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effectLst/>
                        </a:rPr>
                        <a:t>Antalya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effectLst/>
                        </a:rPr>
                        <a:t>%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237760"/>
                  </a:ext>
                </a:extLst>
              </a:tr>
              <a:tr h="363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Bitkisel Üretim Değeri (Bin ₺)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2807331"/>
                  </a:ext>
                </a:extLst>
              </a:tr>
              <a:tr h="363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Hayvansal Üretim Değeri (Bin ₺)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600" b="0" kern="12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963884"/>
                  </a:ext>
                </a:extLst>
              </a:tr>
              <a:tr h="3630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effectLst/>
                        </a:rPr>
                        <a:t>Toplam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9341125"/>
                  </a:ext>
                </a:extLst>
              </a:tr>
            </a:tbl>
          </a:graphicData>
        </a:graphic>
      </p:graphicFrame>
      <p:graphicFrame>
        <p:nvGraphicFramePr>
          <p:cNvPr id="17" name="Tablo 16">
            <a:extLst>
              <a:ext uri="{FF2B5EF4-FFF2-40B4-BE49-F238E27FC236}">
                <a16:creationId xmlns:a16="http://schemas.microsoft.com/office/drawing/2014/main" id="{0C8CB78B-35DA-4813-8F2B-EDEB7B7735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391774"/>
              </p:ext>
            </p:extLst>
          </p:nvPr>
        </p:nvGraphicFramePr>
        <p:xfrm>
          <a:off x="308664" y="4222866"/>
          <a:ext cx="6449584" cy="1237107"/>
        </p:xfrm>
        <a:graphic>
          <a:graphicData uri="http://schemas.openxmlformats.org/drawingml/2006/table">
            <a:tbl>
              <a:tblPr firstRow="1" firstCol="1" lastRow="1" bandRow="1" bandCol="1">
                <a:tableStyleId>{69CF1AB2-1976-4502-BF36-3FF5EA218861}</a:tableStyleId>
              </a:tblPr>
              <a:tblGrid>
                <a:gridCol w="14400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59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916">
                  <a:extLst>
                    <a:ext uri="{9D8B030D-6E8A-4147-A177-3AD203B41FA5}">
                      <a16:colId xmlns:a16="http://schemas.microsoft.com/office/drawing/2014/main" val="71964018"/>
                    </a:ext>
                  </a:extLst>
                </a:gridCol>
                <a:gridCol w="1005916">
                  <a:extLst>
                    <a:ext uri="{9D8B030D-6E8A-4147-A177-3AD203B41FA5}">
                      <a16:colId xmlns:a16="http://schemas.microsoft.com/office/drawing/2014/main" val="4164934629"/>
                    </a:ext>
                  </a:extLst>
                </a:gridCol>
                <a:gridCol w="985843">
                  <a:extLst>
                    <a:ext uri="{9D8B030D-6E8A-4147-A177-3AD203B41FA5}">
                      <a16:colId xmlns:a16="http://schemas.microsoft.com/office/drawing/2014/main" val="1103640568"/>
                    </a:ext>
                  </a:extLst>
                </a:gridCol>
              </a:tblGrid>
              <a:tr h="41236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  <a:latin typeface="+mn-lt"/>
                        </a:rPr>
                        <a:t>Üretim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202…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202…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  <a:latin typeface="+mn-lt"/>
                        </a:rPr>
                        <a:t>Türkiye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aseline="0" dirty="0">
                          <a:effectLst/>
                          <a:latin typeface="+mn-lt"/>
                        </a:rPr>
                        <a:t>İçindeki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aseline="0" dirty="0">
                          <a:effectLst/>
                          <a:latin typeface="+mn-lt"/>
                        </a:rPr>
                        <a:t>Payı (%)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36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effectLst/>
                          <a:latin typeface="+mn-lt"/>
                        </a:rPr>
                        <a:t>Türkiye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effectLst/>
                          <a:latin typeface="+mn-lt"/>
                        </a:rPr>
                        <a:t>Antalya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effectLst/>
                          <a:latin typeface="+mn-lt"/>
                        </a:rPr>
                        <a:t>Türkiye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effectLst/>
                          <a:latin typeface="+mn-lt"/>
                        </a:rPr>
                        <a:t>Antalya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3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  <a:latin typeface="+mn-lt"/>
                        </a:rPr>
                        <a:t>Değer (1.000 $)</a:t>
                      </a:r>
                      <a:endParaRPr lang="tr-TR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tr-TR" sz="1600" b="1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Metin kutusu 19">
            <a:extLst>
              <a:ext uri="{FF2B5EF4-FFF2-40B4-BE49-F238E27FC236}">
                <a16:creationId xmlns:a16="http://schemas.microsoft.com/office/drawing/2014/main" id="{FB14234F-FA63-4B01-B28C-A3457FA19BF4}"/>
              </a:ext>
            </a:extLst>
          </p:cNvPr>
          <p:cNvSpPr txBox="1"/>
          <p:nvPr/>
        </p:nvSpPr>
        <p:spPr>
          <a:xfrm>
            <a:off x="6965539" y="4272351"/>
            <a:ext cx="49691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srgbClr val="FF0000"/>
                </a:solidFill>
              </a:rPr>
              <a:t>….. Milyon $ </a:t>
            </a:r>
            <a:r>
              <a:rPr lang="tr-TR" dirty="0">
                <a:solidFill>
                  <a:prstClr val="black"/>
                </a:solidFill>
              </a:rPr>
              <a:t>ile Türkiye yaş sebze ve meyve </a:t>
            </a:r>
            <a:r>
              <a:rPr lang="tr-TR" dirty="0" err="1">
                <a:solidFill>
                  <a:prstClr val="black"/>
                </a:solidFill>
              </a:rPr>
              <a:t>ihracatı’nın</a:t>
            </a:r>
            <a:r>
              <a:rPr lang="tr-TR" dirty="0">
                <a:solidFill>
                  <a:prstClr val="black"/>
                </a:solidFill>
              </a:rPr>
              <a:t> toplam değerinin </a:t>
            </a:r>
            <a:r>
              <a:rPr lang="tr-TR" dirty="0">
                <a:solidFill>
                  <a:srgbClr val="FF0000"/>
                </a:solidFill>
              </a:rPr>
              <a:t>%.....’si</a:t>
            </a:r>
          </a:p>
          <a:p>
            <a:pPr marL="285750" lvl="0" indent="-285750" algn="just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endParaRPr lang="tr-TR" dirty="0">
              <a:solidFill>
                <a:srgbClr val="FF0000"/>
              </a:solidFill>
            </a:endParaRPr>
          </a:p>
          <a:p>
            <a:pPr marL="285750" lvl="0" indent="-285750" algn="just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prstClr val="black"/>
                </a:solidFill>
              </a:rPr>
              <a:t>Ayrıca </a:t>
            </a:r>
            <a:r>
              <a:rPr lang="tr-TR" dirty="0">
                <a:solidFill>
                  <a:srgbClr val="FF0000"/>
                </a:solidFill>
              </a:rPr>
              <a:t>….. Milyon $ </a:t>
            </a:r>
            <a:r>
              <a:rPr lang="tr-TR" dirty="0">
                <a:solidFill>
                  <a:prstClr val="black"/>
                </a:solidFill>
              </a:rPr>
              <a:t>ihracat ile Türkiye’nin süs bitkileri ihracatının </a:t>
            </a:r>
            <a:r>
              <a:rPr lang="tr-TR" dirty="0">
                <a:solidFill>
                  <a:srgbClr val="CC0000"/>
                </a:solidFill>
              </a:rPr>
              <a:t>% </a:t>
            </a:r>
            <a:r>
              <a:rPr lang="tr-TR" dirty="0">
                <a:solidFill>
                  <a:srgbClr val="FF0000"/>
                </a:solidFill>
              </a:rPr>
              <a:t>….’ü</a:t>
            </a:r>
          </a:p>
          <a:p>
            <a:pPr lvl="0" algn="just">
              <a:buClr>
                <a:srgbClr val="CC0000"/>
              </a:buClr>
              <a:defRPr/>
            </a:pPr>
            <a:r>
              <a:rPr lang="tr-TR" sz="1400" dirty="0">
                <a:solidFill>
                  <a:srgbClr val="FF0000"/>
                </a:solidFill>
              </a:rPr>
              <a:t>    </a:t>
            </a:r>
            <a:r>
              <a:rPr lang="tr-TR" sz="1400" dirty="0">
                <a:solidFill>
                  <a:srgbClr val="CC0000"/>
                </a:solidFill>
              </a:rPr>
              <a:t>   </a:t>
            </a:r>
            <a:r>
              <a:rPr lang="tr-TR" sz="1400" i="1" dirty="0">
                <a:solidFill>
                  <a:prstClr val="black"/>
                </a:solidFill>
              </a:rPr>
              <a:t>(Türkiye: ……. Milyon $)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id="{FE9FFDEC-8BCB-4350-8666-8DE02F3F28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917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09600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Tarımsal Destekler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TARIM</a:t>
            </a:r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graphicFrame>
        <p:nvGraphicFramePr>
          <p:cNvPr id="13" name="Tablo 12">
            <a:extLst>
              <a:ext uri="{FF2B5EF4-FFF2-40B4-BE49-F238E27FC236}">
                <a16:creationId xmlns:a16="http://schemas.microsoft.com/office/drawing/2014/main" id="{845E8D01-FF3E-4053-A713-A3EBFE8597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932360"/>
              </p:ext>
            </p:extLst>
          </p:nvPr>
        </p:nvGraphicFramePr>
        <p:xfrm>
          <a:off x="750498" y="1210991"/>
          <a:ext cx="10805502" cy="1821015"/>
        </p:xfrm>
        <a:graphic>
          <a:graphicData uri="http://schemas.openxmlformats.org/drawingml/2006/table">
            <a:tbl>
              <a:tblPr firstRow="1" firstCol="1" lastRow="1" bandRow="1">
                <a:tableStyleId>{2D5ABB26-0587-4C30-8999-92F81FD0307C}</a:tableStyleId>
              </a:tblPr>
              <a:tblGrid>
                <a:gridCol w="5655830">
                  <a:extLst>
                    <a:ext uri="{9D8B030D-6E8A-4147-A177-3AD203B41FA5}">
                      <a16:colId xmlns:a16="http://schemas.microsoft.com/office/drawing/2014/main" val="4195735795"/>
                    </a:ext>
                  </a:extLst>
                </a:gridCol>
                <a:gridCol w="2574836">
                  <a:extLst>
                    <a:ext uri="{9D8B030D-6E8A-4147-A177-3AD203B41FA5}">
                      <a16:colId xmlns:a16="http://schemas.microsoft.com/office/drawing/2014/main" val="470207613"/>
                    </a:ext>
                  </a:extLst>
                </a:gridCol>
                <a:gridCol w="2574836">
                  <a:extLst>
                    <a:ext uri="{9D8B030D-6E8A-4147-A177-3AD203B41FA5}">
                      <a16:colId xmlns:a16="http://schemas.microsoft.com/office/drawing/2014/main" val="4069165254"/>
                    </a:ext>
                  </a:extLst>
                </a:gridCol>
              </a:tblGrid>
              <a:tr h="586711">
                <a:tc>
                  <a:txBody>
                    <a:bodyPr/>
                    <a:lstStyle/>
                    <a:p>
                      <a:pPr algn="l" fontAlgn="ctr"/>
                      <a:r>
                        <a:rPr lang="tr-TR" sz="1600" b="1" u="none" strike="noStrike" dirty="0">
                          <a:effectLst/>
                        </a:rPr>
                        <a:t>Destekleme Kalemleri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202… (₺)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(202… Üretim Yılı)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202… (₺)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(202… Üretim Yılı)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9519809"/>
                  </a:ext>
                </a:extLst>
              </a:tr>
              <a:tr h="395637">
                <a:tc>
                  <a:txBody>
                    <a:bodyPr/>
                    <a:lstStyle/>
                    <a:p>
                      <a:pPr algn="l" fontAlgn="ctr"/>
                      <a:r>
                        <a:rPr lang="tr-T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Bitkisel Üretim Desteklemeleri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tr-TR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tr-TR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38726"/>
                  </a:ext>
                </a:extLst>
              </a:tr>
              <a:tr h="395637">
                <a:tc>
                  <a:txBody>
                    <a:bodyPr/>
                    <a:lstStyle/>
                    <a:p>
                      <a:pPr algn="l" fontAlgn="ctr"/>
                      <a:r>
                        <a:rPr lang="tr-T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Hayvansal Üretim Desteklemeleri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tr-TR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tr-TR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5874861"/>
                  </a:ext>
                </a:extLst>
              </a:tr>
              <a:tr h="443030">
                <a:tc>
                  <a:txBody>
                    <a:bodyPr/>
                    <a:lstStyle/>
                    <a:p>
                      <a:pPr algn="l" fontAlgn="b"/>
                      <a:r>
                        <a:rPr lang="tr-TR" sz="1600" b="1" u="none" strike="noStrike" dirty="0">
                          <a:effectLst/>
                        </a:rPr>
                        <a:t> Toplam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1358721"/>
                  </a:ext>
                </a:extLst>
              </a:tr>
            </a:tbl>
          </a:graphicData>
        </a:graphic>
      </p:graphicFrame>
      <p:sp>
        <p:nvSpPr>
          <p:cNvPr id="14" name="Dikdörtgen 13">
            <a:extLst>
              <a:ext uri="{FF2B5EF4-FFF2-40B4-BE49-F238E27FC236}">
                <a16:creationId xmlns:a16="http://schemas.microsoft.com/office/drawing/2014/main" id="{4F32002E-60C3-4660-81CF-74DFB576631F}"/>
              </a:ext>
            </a:extLst>
          </p:cNvPr>
          <p:cNvSpPr/>
          <p:nvPr/>
        </p:nvSpPr>
        <p:spPr>
          <a:xfrm>
            <a:off x="756710" y="3387109"/>
            <a:ext cx="6477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Arial" panose="020B0604020202020204" pitchFamily="34" charset="0"/>
              </a:rPr>
              <a:t>2002-202…. yılları arasında yaklaşık </a:t>
            </a:r>
            <a:r>
              <a:rPr lang="tr-TR" b="1" dirty="0">
                <a:solidFill>
                  <a:srgbClr val="FF0000"/>
                </a:solidFill>
                <a:latin typeface="Calibri"/>
                <a:ea typeface="Calibri"/>
                <a:cs typeface="Arial" panose="020B0604020202020204" pitchFamily="34" charset="0"/>
              </a:rPr>
              <a:t>……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Arial" panose="020B0604020202020204" pitchFamily="34" charset="0"/>
              </a:rPr>
              <a:t> Milyar ₺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Arial" panose="020B0604020202020204" pitchFamily="34" charset="0"/>
              </a:rPr>
              <a:t>destek; </a:t>
            </a: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AA35B9B5-F305-4EFA-9C56-A3127769A7F2}"/>
              </a:ext>
            </a:extLst>
          </p:cNvPr>
          <p:cNvSpPr/>
          <p:nvPr/>
        </p:nvSpPr>
        <p:spPr>
          <a:xfrm>
            <a:off x="1064612" y="3718741"/>
            <a:ext cx="58278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100000"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Arial" panose="020B0604020202020204" pitchFamily="34" charset="0"/>
              </a:rPr>
              <a:t>Bitkisel Üretim Destekleri   	    :  </a:t>
            </a:r>
            <a:r>
              <a:rPr lang="tr-TR" sz="1600" b="1" dirty="0">
                <a:solidFill>
                  <a:srgbClr val="FF0000"/>
                </a:solidFill>
                <a:latin typeface="Calibri"/>
                <a:ea typeface="Calibri"/>
                <a:cs typeface="Arial" panose="020B0604020202020204" pitchFamily="34" charset="0"/>
              </a:rPr>
              <a:t>…..</a:t>
            </a:r>
            <a:r>
              <a:rPr kumimoji="0" lang="tr-TR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Arial" panose="020B0604020202020204" pitchFamily="34" charset="0"/>
              </a:rPr>
              <a:t> Milyar 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100000"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Arial" panose="020B0604020202020204" pitchFamily="34" charset="0"/>
              </a:rPr>
              <a:t>Hayvancılık Destekleri 	    :  </a:t>
            </a:r>
            <a:r>
              <a:rPr kumimoji="0" lang="tr-TR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Arial" panose="020B0604020202020204" pitchFamily="34" charset="0"/>
              </a:rPr>
              <a:t>….. Milyar ₺</a:t>
            </a:r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id="{5B7D914D-009A-4FD9-9860-2339C3B6D106}"/>
              </a:ext>
            </a:extLst>
          </p:cNvPr>
          <p:cNvSpPr/>
          <p:nvPr/>
        </p:nvSpPr>
        <p:spPr>
          <a:xfrm>
            <a:off x="741145" y="4658618"/>
            <a:ext cx="110979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2006-202… yılları arasında Kırsal Kalkınma Yatırımlarını Destekleme Programı kapsamında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…… milyon ₺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destek;</a:t>
            </a:r>
          </a:p>
        </p:txBody>
      </p:sp>
      <p:sp>
        <p:nvSpPr>
          <p:cNvPr id="21" name="Dikdörtgen 20">
            <a:extLst>
              <a:ext uri="{FF2B5EF4-FFF2-40B4-BE49-F238E27FC236}">
                <a16:creationId xmlns:a16="http://schemas.microsoft.com/office/drawing/2014/main" id="{392E8059-7E9C-4CA9-BDD0-BBD48C548515}"/>
              </a:ext>
            </a:extLst>
          </p:cNvPr>
          <p:cNvSpPr/>
          <p:nvPr/>
        </p:nvSpPr>
        <p:spPr>
          <a:xfrm>
            <a:off x="1045361" y="4975638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buClr>
                <a:srgbClr val="C00000"/>
              </a:buClr>
              <a:defRPr/>
            </a:pPr>
            <a:r>
              <a:rPr lang="tr-TR" sz="16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…..</a:t>
            </a:r>
            <a:r>
              <a:rPr lang="tr-TR" sz="16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Ekonomik ve Altyapı  Yatırım Projesine 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kumimoji="0" lang="tr-TR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…… Milyon ₺,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………..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Sulama Sis</a:t>
            </a:r>
            <a:r>
              <a:rPr lang="tr-TR" sz="1600" dirty="0">
                <a:solidFill>
                  <a:prstClr val="black"/>
                </a:solidFill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temi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Mak</a:t>
            </a:r>
            <a:r>
              <a:rPr lang="tr-TR" sz="1600" dirty="0" err="1">
                <a:solidFill>
                  <a:prstClr val="black"/>
                </a:solidFill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ina</a:t>
            </a: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 Ekipman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 ve</a:t>
            </a:r>
            <a:r>
              <a:rPr kumimoji="0" lang="tr-TR" sz="1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Diğer </a:t>
            </a: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Proje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ye : </a:t>
            </a:r>
            <a:r>
              <a:rPr kumimoji="0" lang="tr-TR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…. Milyon ₺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700AE49E-833F-48C5-A8D5-8B64B35ABE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434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is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is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is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385</Words>
  <Application>Microsoft Office PowerPoint</Application>
  <PresentationFormat>Geniş ekran</PresentationFormat>
  <Paragraphs>98</Paragraphs>
  <Slides>5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Wingdings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17</cp:revision>
  <dcterms:created xsi:type="dcterms:W3CDTF">2020-06-29T08:18:55Z</dcterms:created>
  <dcterms:modified xsi:type="dcterms:W3CDTF">2024-05-09T08:22:32Z</dcterms:modified>
</cp:coreProperties>
</file>