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1225" r:id="rId2"/>
    <p:sldId id="1096" r:id="rId3"/>
    <p:sldId id="1226" r:id="rId4"/>
    <p:sldId id="1227" r:id="rId5"/>
    <p:sldId id="1224" r:id="rId6"/>
    <p:sldId id="1214" r:id="rId7"/>
    <p:sldId id="1215" r:id="rId8"/>
    <p:sldId id="1216" r:id="rId9"/>
    <p:sldId id="1217" r:id="rId10"/>
    <p:sldId id="1175" r:id="rId11"/>
    <p:sldId id="1204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5.5115952613704758E-3"/>
          <c:w val="1"/>
          <c:h val="0.99448829774683956"/>
        </c:manualLayout>
      </c:layout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Yatak Sayısı Dağılımı</c:v>
                </c:pt>
              </c:strCache>
            </c:strRef>
          </c:tx>
          <c:spPr>
            <a:effectLst>
              <a:outerShdw blurRad="63500" dir="600000" sx="50000" sy="50000" algn="ctr" rotWithShape="0">
                <a:prstClr val="black">
                  <a:alpha val="50000"/>
                </a:prstClr>
              </a:outerShdw>
            </a:effectLst>
          </c:spPr>
          <c:explosion val="28"/>
          <c:dPt>
            <c:idx val="0"/>
            <c:bubble3D val="0"/>
            <c:explosion val="0"/>
            <c:spPr>
              <a:solidFill>
                <a:srgbClr val="66FFFF"/>
              </a:solidFill>
              <a:ln>
                <a:noFill/>
              </a:ln>
              <a:effectLst>
                <a:outerShdw blurRad="63500" dir="600000" sx="50000" sy="50000" algn="ctr" rotWithShape="0">
                  <a:prstClr val="black">
                    <a:alpha val="5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E9DB-4EBA-9271-1335CCCE662E}"/>
              </c:ext>
            </c:extLst>
          </c:dPt>
          <c:dPt>
            <c:idx val="1"/>
            <c:bubble3D val="0"/>
            <c:explosion val="11"/>
            <c:spPr>
              <a:solidFill>
                <a:srgbClr val="FFFF99"/>
              </a:solidFill>
              <a:ln>
                <a:noFill/>
              </a:ln>
              <a:effectLst>
                <a:outerShdw blurRad="63500" dir="600000" sx="50000" sy="50000" algn="ctr" rotWithShape="0">
                  <a:prstClr val="black">
                    <a:alpha val="5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E9DB-4EBA-9271-1335CCCE662E}"/>
              </c:ext>
            </c:extLst>
          </c:dPt>
          <c:dPt>
            <c:idx val="2"/>
            <c:bubble3D val="0"/>
            <c:explosion val="7"/>
            <c:spPr>
              <a:solidFill>
                <a:srgbClr val="CC3300"/>
              </a:solidFill>
              <a:ln>
                <a:solidFill>
                  <a:srgbClr val="C00000"/>
                </a:solidFill>
              </a:ln>
              <a:effectLst>
                <a:outerShdw blurRad="63500" dir="600000" sx="50000" sy="50000" algn="ctr" rotWithShape="0">
                  <a:prstClr val="black">
                    <a:alpha val="5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rgbClr val="C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9DB-4EBA-9271-1335CCCE662E}"/>
              </c:ext>
            </c:extLst>
          </c:dPt>
          <c:dLbls>
            <c:dLbl>
              <c:idx val="0"/>
              <c:layout>
                <c:manualLayout>
                  <c:x val="-1.5618198421015125E-2"/>
                  <c:y val="-0.30842507035052047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Sağlık Bakanlığı Hastaneleri
%48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00944012119934"/>
                      <c:h val="0.2759646808454139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9DB-4EBA-9271-1335CCCE662E}"/>
                </c:ext>
              </c:extLst>
            </c:dLbl>
            <c:dLbl>
              <c:idx val="1"/>
              <c:layout>
                <c:manualLayout>
                  <c:x val="6.3896104732457416E-3"/>
                  <c:y val="-9.0332137756273124E-3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err="1"/>
                      <a:t>Üniversite</a:t>
                    </a:r>
                    <a:r>
                      <a:rPr lang="en-US" baseline="0" dirty="0"/>
                      <a:t> </a:t>
                    </a:r>
                    <a:r>
                      <a:rPr lang="en-US" baseline="0" dirty="0" err="1"/>
                      <a:t>Hastaneleri</a:t>
                    </a:r>
                    <a:r>
                      <a:rPr lang="en-US" baseline="0" dirty="0"/>
                      <a:t>
%18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163677871863251"/>
                      <c:h val="0.244258100492962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9DB-4EBA-9271-1335CCCE662E}"/>
                </c:ext>
              </c:extLst>
            </c:dLbl>
            <c:dLbl>
              <c:idx val="2"/>
              <c:layout>
                <c:manualLayout>
                  <c:x val="1.2779220946491478E-2"/>
                  <c:y val="-3.9143926361051629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Özel Hastaneler
%34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DB-4EBA-9271-1335CCCE662E}"/>
                </c:ext>
              </c:extLst>
            </c:dLbl>
            <c:numFmt formatCode="%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Sayfa1!$A$2:$A$4</c:f>
              <c:strCache>
                <c:ptCount val="3"/>
                <c:pt idx="0">
                  <c:v>Sağlık Bakanlığı Hastaneleri</c:v>
                </c:pt>
                <c:pt idx="1">
                  <c:v>Üniversite Hastaneleri</c:v>
                </c:pt>
                <c:pt idx="2">
                  <c:v>Özel Hastaneler</c:v>
                </c:pt>
              </c:strCache>
            </c:strRef>
          </c:cat>
          <c:val>
            <c:numRef>
              <c:f>Sayfa1!$B$2:$B$4</c:f>
              <c:numCache>
                <c:formatCode>#,##0</c:formatCode>
                <c:ptCount val="3"/>
                <c:pt idx="0">
                  <c:v>3627</c:v>
                </c:pt>
                <c:pt idx="1">
                  <c:v>1391</c:v>
                </c:pt>
                <c:pt idx="2">
                  <c:v>2532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9DB-4EBA-9271-1335CCCE662E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solidFill>
          <a:schemeClr val="bg1"/>
        </a:solidFill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>
      <a:outerShdw sx="1000" sy="1000" algn="tl" rotWithShape="0">
        <a:schemeClr val="bg1"/>
      </a:outerShdw>
    </a:effectLst>
  </c:spPr>
  <c:txPr>
    <a:bodyPr/>
    <a:lstStyle/>
    <a:p>
      <a:pPr>
        <a:defRPr sz="1600"/>
      </a:pPr>
      <a:endParaRPr lang="tr-T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61913259638185"/>
          <c:y val="5.4293525466867318E-2"/>
          <c:w val="0.75375392317520273"/>
          <c:h val="0.8914129490662496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Türkiye</c:v>
                </c:pt>
              </c:strCache>
            </c:strRef>
          </c:tx>
          <c:spPr>
            <a:solidFill>
              <a:srgbClr val="33CCCC"/>
            </a:solidFill>
          </c:spPr>
          <c:invertIfNegative val="0"/>
          <c:dLbls>
            <c:dLbl>
              <c:idx val="0"/>
              <c:layout>
                <c:manualLayout>
                  <c:x val="2.1226887692971279E-3"/>
                  <c:y val="-5.440863321858237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30,7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18861023698265"/>
                      <c:h val="0.14006546794783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B75D-4638-A340-6E2DF6E8DE2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</c:f>
              <c:strCache>
                <c:ptCount val="1"/>
                <c:pt idx="0">
                  <c:v>10.000 Kişiye Düşen Yatak Sayısı</c:v>
                </c:pt>
              </c:strCache>
            </c:strRef>
          </c:cat>
          <c:val>
            <c:numRef>
              <c:f>Sayfa1!$B$2</c:f>
              <c:numCache>
                <c:formatCode>#,##0.0</c:formatCode>
                <c:ptCount val="1"/>
                <c:pt idx="0">
                  <c:v>30.7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B75D-4638-A340-6E2DF6E8DE27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Antalya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990033"/>
              </a:solidFill>
            </c:spPr>
            <c:extLst>
              <c:ext xmlns:c16="http://schemas.microsoft.com/office/drawing/2014/chart" uri="{C3380CC4-5D6E-409C-BE32-E72D297353CC}">
                <c16:uniqueId val="{00000003-B75D-4638-A340-6E2DF6E8DE27}"/>
              </c:ext>
            </c:extLst>
          </c:dPt>
          <c:dLbls>
            <c:dLbl>
              <c:idx val="0"/>
              <c:layout>
                <c:manualLayout>
                  <c:x val="1.8160094552203122E-2"/>
                  <c:y val="-2.2372901555057688E-2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/>
                      <a:t>28,1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75D-4638-A340-6E2DF6E8DE2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</c:f>
              <c:strCache>
                <c:ptCount val="1"/>
                <c:pt idx="0">
                  <c:v>10.000 Kişiye Düşen Yatak Sayısı</c:v>
                </c:pt>
              </c:strCache>
            </c:strRef>
          </c:cat>
          <c:val>
            <c:numRef>
              <c:f>Sayfa1!$C$2</c:f>
              <c:numCache>
                <c:formatCode>#,##0.00</c:formatCode>
                <c:ptCount val="1"/>
                <c:pt idx="0">
                  <c:v>28.1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4-B75D-4638-A340-6E2DF6E8DE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-1868301200"/>
        <c:axId val="-1868311536"/>
        <c:axId val="0"/>
      </c:bar3DChart>
      <c:catAx>
        <c:axId val="-1868301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crossAx val="-1868311536"/>
        <c:crosses val="autoZero"/>
        <c:auto val="1"/>
        <c:lblAlgn val="ctr"/>
        <c:lblOffset val="100"/>
        <c:noMultiLvlLbl val="0"/>
      </c:catAx>
      <c:valAx>
        <c:axId val="-1868311536"/>
        <c:scaling>
          <c:orientation val="minMax"/>
          <c:max val="32"/>
          <c:min val="0"/>
        </c:scaling>
        <c:delete val="0"/>
        <c:axPos val="l"/>
        <c:majorGridlines/>
        <c:numFmt formatCode="General" sourceLinked="0"/>
        <c:majorTickMark val="none"/>
        <c:minorTickMark val="none"/>
        <c:tickLblPos val="nextTo"/>
        <c:crossAx val="-1868301200"/>
        <c:crosses val="autoZero"/>
        <c:crossBetween val="between"/>
        <c:majorUnit val="3"/>
        <c:minorUnit val="0.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Türkiye (202...)</c:v>
                </c:pt>
              </c:strCache>
            </c:strRef>
          </c:tx>
          <c:spPr>
            <a:solidFill>
              <a:srgbClr val="33CCCC"/>
            </a:solidFill>
          </c:spPr>
          <c:invertIfNegative val="0"/>
          <c:dLbls>
            <c:dLbl>
              <c:idx val="0"/>
              <c:layout>
                <c:manualLayout>
                  <c:x val="8.6470469483584077E-3"/>
                  <c:y val="-2.473939225507687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438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A0-441F-A8AC-E892896A7F6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</c:f>
              <c:strCache>
                <c:ptCount val="1"/>
                <c:pt idx="0">
                  <c:v>Hekim Başına Düşen Kişi Sayısı (Tüm Hekimler)</c:v>
                </c:pt>
              </c:strCache>
            </c:strRef>
          </c:cat>
          <c:val>
            <c:numRef>
              <c:f>Sayfa1!$B$2</c:f>
              <c:numCache>
                <c:formatCode>#,##0</c:formatCode>
                <c:ptCount val="1"/>
                <c:pt idx="0">
                  <c:v>438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F8A0-441F-A8AC-E892896A7F64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Antalya (202... )</c:v>
                </c:pt>
              </c:strCache>
            </c:strRef>
          </c:tx>
          <c:spPr>
            <a:solidFill>
              <a:srgbClr val="990033"/>
            </a:solidFill>
          </c:spPr>
          <c:invertIfNegative val="0"/>
          <c:dLbls>
            <c:dLbl>
              <c:idx val="0"/>
              <c:layout>
                <c:manualLayout>
                  <c:x val="6.797465790609071E-2"/>
                  <c:y val="-4.2032186256252529E-4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/>
                    </a:pPr>
                    <a:r>
                      <a:rPr lang="en-US" dirty="0"/>
                      <a:t>391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18723078529859"/>
                      <c:h val="8.479163582461908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F8A0-441F-A8AC-E892896A7F6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</c:f>
              <c:strCache>
                <c:ptCount val="1"/>
                <c:pt idx="0">
                  <c:v>Hekim Başına Düşen Kişi Sayısı (Tüm Hekimler)</c:v>
                </c:pt>
              </c:strCache>
            </c:strRef>
          </c:cat>
          <c:val>
            <c:numRef>
              <c:f>Sayfa1!$C$2</c:f>
              <c:numCache>
                <c:formatCode>#,##0</c:formatCode>
                <c:ptCount val="1"/>
                <c:pt idx="0">
                  <c:v>391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3-F8A0-441F-A8AC-E892896A7F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4"/>
        <c:gapDepth val="170"/>
        <c:shape val="box"/>
        <c:axId val="-1868309360"/>
        <c:axId val="-1868299024"/>
        <c:axId val="0"/>
      </c:bar3DChart>
      <c:catAx>
        <c:axId val="-1868309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crossAx val="-1868299024"/>
        <c:crosses val="autoZero"/>
        <c:auto val="1"/>
        <c:lblAlgn val="ctr"/>
        <c:lblOffset val="100"/>
        <c:noMultiLvlLbl val="0"/>
      </c:catAx>
      <c:valAx>
        <c:axId val="-1868299024"/>
        <c:scaling>
          <c:orientation val="minMax"/>
          <c:max val="1000"/>
          <c:min val="100"/>
        </c:scaling>
        <c:delete val="0"/>
        <c:axPos val="l"/>
        <c:majorGridlines/>
        <c:numFmt formatCode="General" sourceLinked="0"/>
        <c:majorTickMark val="none"/>
        <c:minorTickMark val="none"/>
        <c:tickLblPos val="nextTo"/>
        <c:crossAx val="-1868309360"/>
        <c:crosses val="autoZero"/>
        <c:crossBetween val="between"/>
        <c:majorUnit val="200"/>
        <c:minorUnit val="4"/>
      </c:valAx>
    </c:plotArea>
    <c:legend>
      <c:legendPos val="b"/>
      <c:layout>
        <c:manualLayout>
          <c:xMode val="edge"/>
          <c:yMode val="edge"/>
          <c:x val="1.2528106033154433E-2"/>
          <c:y val="0.83468261567898883"/>
          <c:w val="0.98747176676250981"/>
          <c:h val="0.1543051043945454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879507779880991"/>
          <c:y val="4.7837960544714904E-2"/>
          <c:w val="0.76110353593133706"/>
          <c:h val="0.904324078910570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Türkiye</c:v>
                </c:pt>
              </c:strCache>
            </c:strRef>
          </c:tx>
          <c:spPr>
            <a:solidFill>
              <a:srgbClr val="33CCCC"/>
            </a:solidFill>
          </c:spPr>
          <c:invertIfNegative val="0"/>
          <c:dLbls>
            <c:dLbl>
              <c:idx val="0"/>
              <c:layout>
                <c:manualLayout>
                  <c:x val="1.8896724462825101E-2"/>
                  <c:y val="-2.330510521165920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E45-40FD-9D64-6B804E771C7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</c:f>
              <c:strCache>
                <c:ptCount val="1"/>
                <c:pt idx="0">
                  <c:v>Bebek Ölüm Oranı (binde) 2022</c:v>
                </c:pt>
              </c:strCache>
            </c:strRef>
          </c:cat>
          <c:val>
            <c:numRef>
              <c:f>Sayfa1!$B$2</c:f>
              <c:numCache>
                <c:formatCode>#,##0.0</c:formatCode>
                <c:ptCount val="1"/>
                <c:pt idx="0">
                  <c:v>9.1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2E45-40FD-9D64-6B804E771C7D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Antalya</c:v>
                </c:pt>
              </c:strCache>
            </c:strRef>
          </c:tx>
          <c:spPr>
            <a:solidFill>
              <a:srgbClr val="990033"/>
            </a:solidFill>
          </c:spPr>
          <c:invertIfNegative val="0"/>
          <c:dLbls>
            <c:dLbl>
              <c:idx val="0"/>
              <c:layout>
                <c:manualLayout>
                  <c:x val="7.1542875316166543E-2"/>
                  <c:y val="-6.7383714204463409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/>
                    </a:pPr>
                    <a:r>
                      <a:rPr lang="en-US" dirty="0"/>
                      <a:t>5,7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69887974118257"/>
                      <c:h val="9.86683705793279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2E45-40FD-9D64-6B804E771C7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</c:f>
              <c:strCache>
                <c:ptCount val="1"/>
                <c:pt idx="0">
                  <c:v>Bebek Ölüm Oranı (binde) 2022</c:v>
                </c:pt>
              </c:strCache>
            </c:strRef>
          </c:cat>
          <c:val>
            <c:numRef>
              <c:f>Sayfa1!$C$2</c:f>
              <c:numCache>
                <c:formatCode>#,##0.0</c:formatCode>
                <c:ptCount val="1"/>
                <c:pt idx="0">
                  <c:v>5.7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3-2E45-40FD-9D64-6B804E771C7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4"/>
        <c:gapDepth val="170"/>
        <c:shape val="box"/>
        <c:axId val="-1868308272"/>
        <c:axId val="-1868297936"/>
        <c:axId val="0"/>
      </c:bar3DChart>
      <c:catAx>
        <c:axId val="-186830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crossAx val="-1868297936"/>
        <c:crosses val="autoZero"/>
        <c:auto val="1"/>
        <c:lblAlgn val="ctr"/>
        <c:lblOffset val="100"/>
        <c:noMultiLvlLbl val="0"/>
      </c:catAx>
      <c:valAx>
        <c:axId val="-1868297936"/>
        <c:scaling>
          <c:orientation val="minMax"/>
          <c:max val="12"/>
        </c:scaling>
        <c:delete val="0"/>
        <c:axPos val="l"/>
        <c:majorGridlines/>
        <c:numFmt formatCode="General" sourceLinked="0"/>
        <c:majorTickMark val="none"/>
        <c:minorTickMark val="none"/>
        <c:tickLblPos val="nextTo"/>
        <c:crossAx val="-1868308272"/>
        <c:crosses val="autoZero"/>
        <c:crossBetween val="between"/>
        <c:majorUnit val="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ABE63C-FAC1-4F97-832C-D9B5BCA1EF61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E6F4C-DEB6-4185-B208-D838DDE1785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7412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7645B1FA-8B48-4D0E-8971-BCC3D349C7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3727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F950EEB-DDC9-41EB-94F6-DDE77054A91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4863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613B42EF-CCDD-4A8D-BBD5-67F714C0D86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9622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881B6A41-CCBF-413C-8573-2947A4AB65A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0819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5130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027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2788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tr-T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tr-TR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1042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1286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4402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407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3852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3851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5921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1369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9896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E3042-E7B6-42D8-A6CB-CB4A3012FEBC}" type="datetimeFigureOut">
              <a:rPr lang="tr-TR" smtClean="0"/>
              <a:t>9.05.2024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7FF07-F1C5-4EAE-819C-C78AB2EE06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8781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.jpeg"/><Relationship Id="rId7" Type="http://schemas.openxmlformats.org/officeDocument/2006/relationships/image" Target="../media/image8.jp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09600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Genel Durum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/>
              <a:t> </a:t>
            </a:r>
            <a:r>
              <a:rPr lang="tr-TR" sz="3600" b="1" i="1" dirty="0"/>
              <a:t>SAĞLIK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defRPr/>
            </a:pPr>
            <a:r>
              <a:rPr lang="tr-TR" sz="2400" b="1" dirty="0">
                <a:solidFill>
                  <a:schemeClr val="bg1"/>
                </a:solidFill>
                <a:cs typeface="Arial" panose="020B0604020202020204" pitchFamily="34" charset="0"/>
              </a:rPr>
              <a:t>640 km sahil şeridi </a:t>
            </a:r>
            <a:endParaRPr lang="tr-TR" sz="2400" b="1" baseline="30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82702" y="1080000"/>
            <a:ext cx="5480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Yataklı Sağlık Kurumları (202…)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6594000" y="1080000"/>
            <a:ext cx="5331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Yatakların Hastanelere Dağılımı</a:t>
            </a:r>
          </a:p>
        </p:txBody>
      </p:sp>
      <p:graphicFrame>
        <p:nvGraphicFramePr>
          <p:cNvPr id="11" name="Grafik 10"/>
          <p:cNvGraphicFramePr/>
          <p:nvPr>
            <p:extLst/>
          </p:nvPr>
        </p:nvGraphicFramePr>
        <p:xfrm>
          <a:off x="6768568" y="1684269"/>
          <a:ext cx="4969004" cy="4217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Metin kutusu 11"/>
          <p:cNvSpPr txBox="1"/>
          <p:nvPr/>
        </p:nvSpPr>
        <p:spPr>
          <a:xfrm>
            <a:off x="424513" y="3769981"/>
            <a:ext cx="383160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50" b="1" i="1" u="none" strike="noStrike" kern="1200" cap="none" spc="0" normalizeH="0" baseline="0" noProof="0" dirty="0">
                <a:ln>
                  <a:noFill/>
                </a:ln>
                <a:solidFill>
                  <a:srgbClr val="ED1A0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Yatak sayıları fiili yatak sayısına göre hesaplanmıştır.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graphicFrame>
        <p:nvGraphicFramePr>
          <p:cNvPr id="14" name="Tablo 13">
            <a:extLst>
              <a:ext uri="{FF2B5EF4-FFF2-40B4-BE49-F238E27FC236}">
                <a16:creationId xmlns:a16="http://schemas.microsoft.com/office/drawing/2014/main" id="{7E2185C3-C92A-4DE3-B480-7683D25362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013857"/>
              </p:ext>
            </p:extLst>
          </p:nvPr>
        </p:nvGraphicFramePr>
        <p:xfrm>
          <a:off x="424513" y="1611010"/>
          <a:ext cx="5515462" cy="21446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98046">
                  <a:extLst>
                    <a:ext uri="{9D8B030D-6E8A-4147-A177-3AD203B41FA5}">
                      <a16:colId xmlns:a16="http://schemas.microsoft.com/office/drawing/2014/main" val="3894001428"/>
                    </a:ext>
                  </a:extLst>
                </a:gridCol>
                <a:gridCol w="945339">
                  <a:extLst>
                    <a:ext uri="{9D8B030D-6E8A-4147-A177-3AD203B41FA5}">
                      <a16:colId xmlns:a16="http://schemas.microsoft.com/office/drawing/2014/main" val="1073675860"/>
                    </a:ext>
                  </a:extLst>
                </a:gridCol>
                <a:gridCol w="945339">
                  <a:extLst>
                    <a:ext uri="{9D8B030D-6E8A-4147-A177-3AD203B41FA5}">
                      <a16:colId xmlns:a16="http://schemas.microsoft.com/office/drawing/2014/main" val="3932559462"/>
                    </a:ext>
                  </a:extLst>
                </a:gridCol>
                <a:gridCol w="1126738">
                  <a:extLst>
                    <a:ext uri="{9D8B030D-6E8A-4147-A177-3AD203B41FA5}">
                      <a16:colId xmlns:a16="http://schemas.microsoft.com/office/drawing/2014/main" val="121066789"/>
                    </a:ext>
                  </a:extLst>
                </a:gridCol>
              </a:tblGrid>
              <a:tr h="633569">
                <a:tc>
                  <a:txBody>
                    <a:bodyPr/>
                    <a:lstStyle/>
                    <a:p>
                      <a:pPr algn="l"/>
                      <a:r>
                        <a:rPr lang="tr-TR" sz="1600" b="1" dirty="0">
                          <a:latin typeface="+mn-lt"/>
                        </a:rPr>
                        <a:t>         Sağlık</a:t>
                      </a:r>
                      <a:r>
                        <a:rPr lang="tr-TR" sz="1600" b="1" baseline="0" dirty="0">
                          <a:latin typeface="+mn-lt"/>
                        </a:rPr>
                        <a:t> Kurumu</a:t>
                      </a:r>
                      <a:endParaRPr lang="tr-TR" sz="16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>
                          <a:latin typeface="+mn-lt"/>
                        </a:rPr>
                        <a:t>Kurum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>
                          <a:latin typeface="+mn-lt"/>
                        </a:rPr>
                        <a:t>Yatak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>
                          <a:latin typeface="+mn-lt"/>
                        </a:rPr>
                        <a:t>Yatak İşgal Oranı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053572"/>
                  </a:ext>
                </a:extLst>
              </a:tr>
              <a:tr h="410698"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+mn-lt"/>
                        </a:rPr>
                        <a:t>Sağlık</a:t>
                      </a:r>
                      <a:r>
                        <a:rPr lang="tr-TR" sz="1600" baseline="0" dirty="0">
                          <a:latin typeface="+mn-lt"/>
                        </a:rPr>
                        <a:t> Bakanlığı Hastaneleri</a:t>
                      </a:r>
                      <a:endParaRPr lang="tr-TR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406350"/>
                  </a:ext>
                </a:extLst>
              </a:tr>
              <a:tr h="366803"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+mn-lt"/>
                        </a:rPr>
                        <a:t>Üniversite Hastaneleri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972239"/>
                  </a:ext>
                </a:extLst>
              </a:tr>
              <a:tr h="366803"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+mn-lt"/>
                        </a:rPr>
                        <a:t>Özel Hastaneler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8150923"/>
                  </a:ext>
                </a:extLst>
              </a:tr>
              <a:tr h="366803">
                <a:tc>
                  <a:txBody>
                    <a:bodyPr/>
                    <a:lstStyle/>
                    <a:p>
                      <a:r>
                        <a:rPr lang="tr-TR" sz="1600" b="1" dirty="0">
                          <a:latin typeface="+mn-lt"/>
                        </a:rPr>
                        <a:t>TOPLAM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080009"/>
                  </a:ext>
                </a:extLst>
              </a:tr>
            </a:tbl>
          </a:graphicData>
        </a:graphic>
      </p:graphicFrame>
      <p:sp>
        <p:nvSpPr>
          <p:cNvPr id="18" name="Metin kutusu 17">
            <a:extLst>
              <a:ext uri="{FF2B5EF4-FFF2-40B4-BE49-F238E27FC236}">
                <a16:creationId xmlns:a16="http://schemas.microsoft.com/office/drawing/2014/main" id="{C208777D-6681-42DA-BEEB-606B10918D87}"/>
              </a:ext>
            </a:extLst>
          </p:cNvPr>
          <p:cNvSpPr txBox="1"/>
          <p:nvPr/>
        </p:nvSpPr>
        <p:spPr>
          <a:xfrm>
            <a:off x="432826" y="4119755"/>
            <a:ext cx="5480294" cy="2308324"/>
          </a:xfrm>
          <a:prstGeom prst="rect">
            <a:avLst/>
          </a:prstGeom>
          <a:noFill/>
        </p:spPr>
        <p:txBody>
          <a:bodyPr wrap="square" lIns="108000" rtlCol="0">
            <a:spAutoFit/>
          </a:bodyPr>
          <a:lstStyle/>
          <a:p>
            <a:pPr marL="342900" lvl="0" indent="-34290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……… Uzman Hekim (Uzman Aile Hekimi-Başasistan-Eğitim Görevlisi Dahil)</a:t>
            </a:r>
          </a:p>
          <a:p>
            <a:pPr marL="342900" lvl="0" indent="-34290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……… Pratisyen ve Asistan Hekim (Aile Hekimi Dahil)</a:t>
            </a:r>
          </a:p>
          <a:p>
            <a:pPr marL="342900" lvl="0" indent="-34290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……… Diş Hekimi (Uzman Diş Hekimi Dahil)</a:t>
            </a:r>
          </a:p>
          <a:p>
            <a:pPr marL="342900" lvl="0" indent="-34290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……… Eczacı</a:t>
            </a:r>
          </a:p>
          <a:p>
            <a:pPr marL="342900" lvl="0" indent="-34290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……… Ebe ve Hemşire (Aile Sağlığı Çalışanı Dahil)</a:t>
            </a:r>
          </a:p>
          <a:p>
            <a:pPr marL="342900" lvl="0" indent="-34290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……….. Diğer Sağlık Personeli, Diğer Personel ve sürekli işçi</a:t>
            </a:r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A22AC163-485E-499C-846E-CEE5F5D977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104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2"/>
          <p:cNvSpPr/>
          <p:nvPr/>
        </p:nvSpPr>
        <p:spPr>
          <a:xfrm>
            <a:off x="4812480" y="0"/>
            <a:ext cx="7379640" cy="827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tr-TR" sz="3200" b="1" i="1" strike="noStrike" spc="-1" dirty="0">
                <a:solidFill>
                  <a:srgbClr val="A50021"/>
                </a:solidFill>
                <a:latin typeface="Calibri"/>
              </a:rPr>
              <a:t>Sağlık Yatırımları</a:t>
            </a:r>
            <a:endParaRPr lang="tr-TR" sz="3200" b="0" strike="noStrike" spc="-1" dirty="0">
              <a:latin typeface="Arial"/>
            </a:endParaRPr>
          </a:p>
        </p:txBody>
      </p:sp>
      <p:pic>
        <p:nvPicPr>
          <p:cNvPr id="104" name="Resim 6"/>
          <p:cNvPicPr/>
          <p:nvPr/>
        </p:nvPicPr>
        <p:blipFill>
          <a:blip r:embed="rId2" cstate="print"/>
          <a:stretch/>
        </p:blipFill>
        <p:spPr>
          <a:xfrm>
            <a:off x="11556000" y="6228000"/>
            <a:ext cx="583560" cy="575640"/>
          </a:xfrm>
          <a:prstGeom prst="rect">
            <a:avLst/>
          </a:prstGeom>
          <a:ln w="0">
            <a:noFill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1478380"/>
            <a:ext cx="5902391" cy="392033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7490E21B-33E5-4EAE-9E07-F41B72A0B5DF}"/>
              </a:ext>
            </a:extLst>
          </p:cNvPr>
          <p:cNvSpPr/>
          <p:nvPr/>
        </p:nvSpPr>
        <p:spPr>
          <a:xfrm>
            <a:off x="360000" y="972000"/>
            <a:ext cx="473373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tr-TR" sz="2200" b="1" spc="-1" dirty="0">
                <a:solidFill>
                  <a:srgbClr val="000099"/>
                </a:solidFill>
              </a:rPr>
              <a:t>Manavgat Devlet Hastanesi (300 Yatak)</a:t>
            </a:r>
          </a:p>
        </p:txBody>
      </p:sp>
      <p:sp>
        <p:nvSpPr>
          <p:cNvPr id="8" name="Dikdörtgen 5">
            <a:extLst>
              <a:ext uri="{FF2B5EF4-FFF2-40B4-BE49-F238E27FC236}">
                <a16:creationId xmlns:a16="http://schemas.microsoft.com/office/drawing/2014/main" id="{A9B1CD3E-4BE4-45F3-935A-0D44F8C2CA74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8AED5582-4A8D-4785-94A2-DA1DE60678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78CD1CBC-AC6B-48C0-AABB-D5A033F7C53E}"/>
              </a:ext>
            </a:extLst>
          </p:cNvPr>
          <p:cNvSpPr txBox="1"/>
          <p:nvPr/>
        </p:nvSpPr>
        <p:spPr>
          <a:xfrm>
            <a:off x="6480000" y="1800000"/>
            <a:ext cx="5659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Proje Bedeli		: (KDV dahil güncel proje bedeli yazılacaktır.)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Başlangıç Tarihi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Bitiş Tarihi       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Fiziki Gerçekleşme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Açıklama 	    	: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3"/>
          <p:cNvSpPr/>
          <p:nvPr/>
        </p:nvSpPr>
        <p:spPr>
          <a:xfrm>
            <a:off x="4812480" y="0"/>
            <a:ext cx="7379640" cy="827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tr-TR" sz="3200" b="1" i="1" strike="noStrike" spc="-1" dirty="0">
                <a:solidFill>
                  <a:srgbClr val="A50021"/>
                </a:solidFill>
                <a:latin typeface="Calibri"/>
              </a:rPr>
              <a:t>Sağlık Yatırımları</a:t>
            </a:r>
            <a:endParaRPr lang="tr-TR" sz="3200" b="0" strike="noStrike" spc="-1" dirty="0">
              <a:latin typeface="Arial"/>
            </a:endParaRPr>
          </a:p>
        </p:txBody>
      </p:sp>
      <p:pic>
        <p:nvPicPr>
          <p:cNvPr id="79" name="Resim 6"/>
          <p:cNvPicPr/>
          <p:nvPr/>
        </p:nvPicPr>
        <p:blipFill>
          <a:blip r:embed="rId2" cstate="print"/>
          <a:stretch/>
        </p:blipFill>
        <p:spPr>
          <a:xfrm>
            <a:off x="11556000" y="6228000"/>
            <a:ext cx="583560" cy="575640"/>
          </a:xfrm>
          <a:prstGeom prst="rect">
            <a:avLst/>
          </a:prstGeom>
          <a:ln w="0">
            <a:noFill/>
          </a:ln>
        </p:spPr>
      </p:pic>
      <p:pic>
        <p:nvPicPr>
          <p:cNvPr id="80" name="Resim 79"/>
          <p:cNvPicPr/>
          <p:nvPr/>
        </p:nvPicPr>
        <p:blipFill>
          <a:blip r:embed="rId3" cstate="print"/>
          <a:stretch/>
        </p:blipFill>
        <p:spPr>
          <a:xfrm>
            <a:off x="360000" y="1469638"/>
            <a:ext cx="5792525" cy="4012262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83CFBC03-226A-43EF-BB8B-80ECF27B15DC}"/>
              </a:ext>
            </a:extLst>
          </p:cNvPr>
          <p:cNvSpPr/>
          <p:nvPr/>
        </p:nvSpPr>
        <p:spPr>
          <a:xfrm>
            <a:off x="360000" y="972000"/>
            <a:ext cx="436247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tr-TR" sz="2200" b="1" spc="-1" dirty="0">
                <a:solidFill>
                  <a:srgbClr val="000099"/>
                </a:solidFill>
              </a:rPr>
              <a:t>Alanya Devlet Hastanesi (200 Yatak)</a:t>
            </a:r>
          </a:p>
        </p:txBody>
      </p:sp>
      <p:sp>
        <p:nvSpPr>
          <p:cNvPr id="9" name="Dikdörtgen 5">
            <a:extLst>
              <a:ext uri="{FF2B5EF4-FFF2-40B4-BE49-F238E27FC236}">
                <a16:creationId xmlns:a16="http://schemas.microsoft.com/office/drawing/2014/main" id="{177CD41B-ECE1-473C-9BBA-EC0022D81D00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FE449A12-D90C-4422-AEB7-779480499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866CE3D4-C8EF-49D8-A00D-CAF6454BE75F}"/>
              </a:ext>
            </a:extLst>
          </p:cNvPr>
          <p:cNvSpPr txBox="1"/>
          <p:nvPr/>
        </p:nvSpPr>
        <p:spPr>
          <a:xfrm>
            <a:off x="6480000" y="1800000"/>
            <a:ext cx="5659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Proje Bedeli		: (KDV dahil güncel proje bedeli yazılacaktır.)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Başlangıç Tarihi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Bitiş Tarihi       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Fiziki Gerçekleşme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Açıklama 	    	: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166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09600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Önemli Sağlık Göstergeleri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/>
              <a:t> </a:t>
            </a:r>
            <a:r>
              <a:rPr lang="tr-TR" sz="3600" b="1" i="1" dirty="0"/>
              <a:t>SAĞLIK</a:t>
            </a:r>
          </a:p>
        </p:txBody>
      </p:sp>
      <p:graphicFrame>
        <p:nvGraphicFramePr>
          <p:cNvPr id="13" name="Grafik 1"/>
          <p:cNvGraphicFramePr/>
          <p:nvPr>
            <p:extLst/>
          </p:nvPr>
        </p:nvGraphicFramePr>
        <p:xfrm>
          <a:off x="533186" y="1764013"/>
          <a:ext cx="3023938" cy="4598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Grafik 1"/>
          <p:cNvGraphicFramePr/>
          <p:nvPr>
            <p:extLst>
              <p:ext uri="{D42A27DB-BD31-4B8C-83A1-F6EECF244321}">
                <p14:modId xmlns:p14="http://schemas.microsoft.com/office/powerpoint/2010/main" val="406608109"/>
              </p:ext>
            </p:extLst>
          </p:nvPr>
        </p:nvGraphicFramePr>
        <p:xfrm>
          <a:off x="4613564" y="1764012"/>
          <a:ext cx="2996911" cy="4789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Grafik 1"/>
          <p:cNvGraphicFramePr/>
          <p:nvPr>
            <p:extLst/>
          </p:nvPr>
        </p:nvGraphicFramePr>
        <p:xfrm>
          <a:off x="9041002" y="1784976"/>
          <a:ext cx="2477731" cy="4244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12 Metin kutusu"/>
          <p:cNvSpPr txBox="1"/>
          <p:nvPr/>
        </p:nvSpPr>
        <p:spPr>
          <a:xfrm>
            <a:off x="678370" y="989914"/>
            <a:ext cx="2733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10.000 Kişiye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Düşen Yatak Sayısı</a:t>
            </a:r>
            <a:endParaRPr lang="tr-TR" sz="2000" b="1" dirty="0">
              <a:solidFill>
                <a:srgbClr val="000099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(Türkiye 202…)</a:t>
            </a:r>
          </a:p>
        </p:txBody>
      </p:sp>
      <p:sp>
        <p:nvSpPr>
          <p:cNvPr id="19" name="14 Metin kutusu"/>
          <p:cNvSpPr txBox="1"/>
          <p:nvPr/>
        </p:nvSpPr>
        <p:spPr>
          <a:xfrm>
            <a:off x="4988063" y="989914"/>
            <a:ext cx="2562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Hekim Başına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Düşen kişi sayısı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(Tüm Hekimler)</a:t>
            </a:r>
          </a:p>
        </p:txBody>
      </p:sp>
      <p:sp>
        <p:nvSpPr>
          <p:cNvPr id="20" name="6 Metin kutusu"/>
          <p:cNvSpPr txBox="1"/>
          <p:nvPr/>
        </p:nvSpPr>
        <p:spPr>
          <a:xfrm>
            <a:off x="9424888" y="1056127"/>
            <a:ext cx="19944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Bebek Ölüm Hızı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(Türkiye 202…)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(Binde)</a:t>
            </a: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BF6AF46C-800B-4C8B-825B-B8F4F0B77E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61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112 Acil Sağlık Hizmetleri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SAĞLIK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-382586" y="910281"/>
            <a:ext cx="6313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0099"/>
                </a:solidFill>
              </a:rPr>
              <a:t>112 Acil Sağlık Hizmetleri</a:t>
            </a:r>
          </a:p>
        </p:txBody>
      </p:sp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E18371DC-1A03-49F0-82A6-E17318E7A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7783" y="1551399"/>
            <a:ext cx="2520000" cy="1993185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0DF9F308-F8AC-466E-8517-6BC955430F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677" y="1548623"/>
            <a:ext cx="2520000" cy="1992981"/>
          </a:xfrm>
          <a:prstGeom prst="rect">
            <a:avLst/>
          </a:prstGeom>
        </p:spPr>
      </p:pic>
      <p:sp>
        <p:nvSpPr>
          <p:cNvPr id="21" name="Dikdörtgen 20">
            <a:extLst>
              <a:ext uri="{FF2B5EF4-FFF2-40B4-BE49-F238E27FC236}">
                <a16:creationId xmlns:a16="http://schemas.microsoft.com/office/drawing/2014/main" id="{87144926-1794-4EAC-B1C1-F373D14985DB}"/>
              </a:ext>
            </a:extLst>
          </p:cNvPr>
          <p:cNvSpPr/>
          <p:nvPr/>
        </p:nvSpPr>
        <p:spPr>
          <a:xfrm>
            <a:off x="9359756" y="4013591"/>
            <a:ext cx="2520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itchFamily="18" charset="0"/>
              </a:rPr>
              <a:t>Uçak Ambulans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itchFamily="18" charset="0"/>
              </a:rPr>
              <a:t>Kullanılan Vaka</a:t>
            </a:r>
          </a:p>
          <a:p>
            <a:pPr lvl="0" algn="ctr">
              <a:defRPr/>
            </a:pPr>
            <a:r>
              <a:rPr kumimoji="0" lang="tr-T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</a:p>
          <a:p>
            <a:pPr lvl="0" algn="ctr">
              <a:defRPr/>
            </a:pPr>
            <a:r>
              <a:rPr lang="tr-TR" sz="1600" b="1" kern="0" dirty="0">
                <a:solidFill>
                  <a:prstClr val="black"/>
                </a:solidFill>
              </a:rPr>
              <a:t>202…:</a:t>
            </a:r>
            <a:r>
              <a:rPr lang="tr-TR" sz="1600" b="1" kern="0" dirty="0">
                <a:solidFill>
                  <a:srgbClr val="FF0000"/>
                </a:solidFill>
              </a:rPr>
              <a:t> ….</a:t>
            </a:r>
          </a:p>
          <a:p>
            <a:pPr lvl="0" algn="ctr">
              <a:defRPr/>
            </a:pPr>
            <a:r>
              <a:rPr lang="tr-TR" sz="1600" b="1" kern="0" dirty="0"/>
              <a:t>202…: </a:t>
            </a:r>
            <a:r>
              <a:rPr lang="tr-TR" sz="1600" b="1" kern="0" dirty="0">
                <a:solidFill>
                  <a:srgbClr val="FF0000"/>
                </a:solidFill>
              </a:rPr>
              <a:t>….</a:t>
            </a:r>
          </a:p>
          <a:p>
            <a:pPr lvl="0" algn="ctr">
              <a:defRPr/>
            </a:pPr>
            <a:r>
              <a:rPr lang="tr-TR" sz="1600" b="1" kern="0" dirty="0"/>
              <a:t>202…: </a:t>
            </a:r>
            <a:r>
              <a:rPr lang="tr-TR" sz="1600" b="1" kern="0" dirty="0">
                <a:solidFill>
                  <a:srgbClr val="FF0000"/>
                </a:solidFill>
              </a:rPr>
              <a:t>….</a:t>
            </a:r>
          </a:p>
          <a:p>
            <a:pPr lvl="0">
              <a:defRPr/>
            </a:pPr>
            <a:endParaRPr lang="tr-TR" sz="1600" b="1" kern="0" dirty="0">
              <a:solidFill>
                <a:srgbClr val="FF0000"/>
              </a:solidFill>
            </a:endParaRP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8F365B37-92E6-42E9-8CD1-5E584323C013}"/>
              </a:ext>
            </a:extLst>
          </p:cNvPr>
          <p:cNvSpPr/>
          <p:nvPr/>
        </p:nvSpPr>
        <p:spPr>
          <a:xfrm>
            <a:off x="6510386" y="3998358"/>
            <a:ext cx="2520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tr-TR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itchFamily="18" charset="0"/>
              </a:rPr>
              <a:t>Helikopter Ambulans ile Taşınan Hasta Sayısı </a:t>
            </a:r>
            <a:endParaRPr lang="tr-TR" b="1" kern="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  <a:p>
            <a:pPr lvl="0" algn="ctr">
              <a:defRPr/>
            </a:pPr>
            <a:endParaRPr lang="tr-TR" sz="1600" b="1" kern="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  <a:p>
            <a:pPr lvl="0" algn="ctr">
              <a:defRPr/>
            </a:pPr>
            <a:r>
              <a:rPr lang="tr-TR" sz="1600" b="1" kern="0" dirty="0">
                <a:solidFill>
                  <a:prstClr val="black"/>
                </a:solidFill>
                <a:cs typeface="Times New Roman" pitchFamily="18" charset="0"/>
              </a:rPr>
              <a:t>202…: </a:t>
            </a:r>
            <a:r>
              <a:rPr lang="tr-TR" sz="1600" b="1" kern="0" dirty="0">
                <a:solidFill>
                  <a:srgbClr val="FF0000"/>
                </a:solidFill>
                <a:cs typeface="Times New Roman" pitchFamily="18" charset="0"/>
              </a:rPr>
              <a:t>……</a:t>
            </a:r>
          </a:p>
          <a:p>
            <a:pPr lvl="0" algn="ctr">
              <a:defRPr/>
            </a:pPr>
            <a:r>
              <a:rPr lang="tr-TR" sz="1600" b="1" kern="0" dirty="0">
                <a:cs typeface="Times New Roman" pitchFamily="18" charset="0"/>
              </a:rPr>
              <a:t>202…: </a:t>
            </a:r>
            <a:r>
              <a:rPr lang="tr-TR" sz="1600" b="1" kern="0" dirty="0">
                <a:solidFill>
                  <a:srgbClr val="FF0000"/>
                </a:solidFill>
                <a:cs typeface="Times New Roman" pitchFamily="18" charset="0"/>
              </a:rPr>
              <a:t>…… </a:t>
            </a:r>
          </a:p>
          <a:p>
            <a:pPr algn="ctr">
              <a:defRPr/>
            </a:pPr>
            <a:r>
              <a:rPr lang="tr-TR" sz="1600" b="1" kern="0" dirty="0">
                <a:cs typeface="Times New Roman" pitchFamily="18" charset="0"/>
              </a:rPr>
              <a:t>202…: </a:t>
            </a:r>
            <a:r>
              <a:rPr lang="tr-TR" sz="1600" b="1" kern="0" dirty="0">
                <a:solidFill>
                  <a:srgbClr val="FF0000"/>
                </a:solidFill>
                <a:cs typeface="Times New Roman" pitchFamily="18" charset="0"/>
              </a:rPr>
              <a:t>……</a:t>
            </a:r>
          </a:p>
          <a:p>
            <a:pPr lvl="0" algn="ctr">
              <a:defRPr/>
            </a:pPr>
            <a:endParaRPr lang="tr-TR" sz="1600" b="1" kern="0" dirty="0">
              <a:solidFill>
                <a:srgbClr val="FF0000"/>
              </a:solidFill>
              <a:cs typeface="Times New Roman" pitchFamily="18" charset="0"/>
            </a:endParaRPr>
          </a:p>
        </p:txBody>
      </p:sp>
      <p:graphicFrame>
        <p:nvGraphicFramePr>
          <p:cNvPr id="24" name="Tablo 23">
            <a:extLst>
              <a:ext uri="{FF2B5EF4-FFF2-40B4-BE49-F238E27FC236}">
                <a16:creationId xmlns:a16="http://schemas.microsoft.com/office/drawing/2014/main" id="{8B19A49A-82D9-41B8-B36D-2B5ACB11BB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071066"/>
              </p:ext>
            </p:extLst>
          </p:nvPr>
        </p:nvGraphicFramePr>
        <p:xfrm>
          <a:off x="383484" y="1554096"/>
          <a:ext cx="5439345" cy="22286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16861">
                  <a:extLst>
                    <a:ext uri="{9D8B030D-6E8A-4147-A177-3AD203B41FA5}">
                      <a16:colId xmlns:a16="http://schemas.microsoft.com/office/drawing/2014/main" val="243454020"/>
                    </a:ext>
                  </a:extLst>
                </a:gridCol>
                <a:gridCol w="786306">
                  <a:extLst>
                    <a:ext uri="{9D8B030D-6E8A-4147-A177-3AD203B41FA5}">
                      <a16:colId xmlns:a16="http://schemas.microsoft.com/office/drawing/2014/main" val="3920657573"/>
                    </a:ext>
                  </a:extLst>
                </a:gridCol>
                <a:gridCol w="877471">
                  <a:extLst>
                    <a:ext uri="{9D8B030D-6E8A-4147-A177-3AD203B41FA5}">
                      <a16:colId xmlns:a16="http://schemas.microsoft.com/office/drawing/2014/main" val="3402883763"/>
                    </a:ext>
                  </a:extLst>
                </a:gridCol>
                <a:gridCol w="911658">
                  <a:extLst>
                    <a:ext uri="{9D8B030D-6E8A-4147-A177-3AD203B41FA5}">
                      <a16:colId xmlns:a16="http://schemas.microsoft.com/office/drawing/2014/main" val="1464374101"/>
                    </a:ext>
                  </a:extLst>
                </a:gridCol>
                <a:gridCol w="847049">
                  <a:extLst>
                    <a:ext uri="{9D8B030D-6E8A-4147-A177-3AD203B41FA5}">
                      <a16:colId xmlns:a16="http://schemas.microsoft.com/office/drawing/2014/main" val="1537039369"/>
                    </a:ext>
                  </a:extLst>
                </a:gridCol>
              </a:tblGrid>
              <a:tr h="264133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>
                          <a:effectLst/>
                        </a:rPr>
                        <a:t>Gösterge 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>
                          <a:effectLst/>
                        </a:rPr>
                        <a:t>2002</a:t>
                      </a:r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>
                          <a:effectLst/>
                        </a:rPr>
                        <a:t>202…</a:t>
                      </a:r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706457"/>
                  </a:ext>
                </a:extLst>
              </a:tr>
              <a:tr h="433265"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b="0" u="none" strike="noStrike" dirty="0">
                          <a:effectLst/>
                          <a:latin typeface="+mn-lt"/>
                        </a:rPr>
                        <a:t>112  Ambulans Sayısı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57153"/>
                  </a:ext>
                </a:extLst>
              </a:tr>
              <a:tr h="379563"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b="0" u="none" strike="noStrike" dirty="0">
                          <a:effectLst/>
                          <a:latin typeface="+mn-lt"/>
                        </a:rPr>
                        <a:t>İstasyon Sayısı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697209"/>
                  </a:ext>
                </a:extLst>
              </a:tr>
              <a:tr h="396815"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b="0" u="none" strike="noStrike" dirty="0">
                          <a:effectLst/>
                          <a:latin typeface="+mn-lt"/>
                        </a:rPr>
                        <a:t>Taşınan Vaka Sayısı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r-TR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35465"/>
                  </a:ext>
                </a:extLst>
              </a:tr>
              <a:tr h="379562"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b="0" u="none" strike="noStrike" dirty="0">
                          <a:effectLst/>
                          <a:latin typeface="+mn-lt"/>
                        </a:rPr>
                        <a:t>İlk 0-10 dakikada (Kentsel) </a:t>
                      </a:r>
                    </a:p>
                    <a:p>
                      <a:pPr algn="l" fontAlgn="b"/>
                      <a:r>
                        <a:rPr lang="tr-TR" sz="1200" b="0" u="none" strike="noStrike" dirty="0">
                          <a:effectLst/>
                          <a:latin typeface="+mn-lt"/>
                        </a:rPr>
                        <a:t>Vakaya </a:t>
                      </a:r>
                      <a:r>
                        <a:rPr lang="tr-TR" sz="1200" b="0" u="none" strike="noStrike" dirty="0" err="1">
                          <a:effectLst/>
                          <a:latin typeface="+mn-lt"/>
                        </a:rPr>
                        <a:t>Ort.Varış</a:t>
                      </a:r>
                      <a:r>
                        <a:rPr lang="tr-TR" sz="1200" b="0" u="none" strike="noStrike" dirty="0">
                          <a:effectLst/>
                          <a:latin typeface="+mn-lt"/>
                        </a:rPr>
                        <a:t> Süresi (%)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177026"/>
                  </a:ext>
                </a:extLst>
              </a:tr>
              <a:tr h="336430">
                <a:tc>
                  <a:txBody>
                    <a:bodyPr/>
                    <a:lstStyle/>
                    <a:p>
                      <a:pPr algn="l" fontAlgn="b"/>
                      <a:r>
                        <a:rPr lang="tr-TR" sz="1200" b="0" u="none" strike="noStrike" dirty="0">
                          <a:effectLst/>
                          <a:latin typeface="+mn-lt"/>
                        </a:rPr>
                        <a:t>İlk 0-30 dakikada (Kırsal ) </a:t>
                      </a:r>
                    </a:p>
                    <a:p>
                      <a:pPr algn="l" fontAlgn="b"/>
                      <a:r>
                        <a:rPr lang="tr-TR" sz="1200" b="0" u="none" strike="noStrike" dirty="0">
                          <a:effectLst/>
                          <a:latin typeface="+mn-lt"/>
                        </a:rPr>
                        <a:t>Vakaya </a:t>
                      </a:r>
                      <a:r>
                        <a:rPr lang="tr-TR" sz="1200" b="0" u="none" strike="noStrike" dirty="0" err="1">
                          <a:effectLst/>
                          <a:latin typeface="+mn-lt"/>
                        </a:rPr>
                        <a:t>Ort.Varış</a:t>
                      </a:r>
                      <a:r>
                        <a:rPr lang="tr-TR" sz="1200" b="0" u="none" strike="noStrike" dirty="0">
                          <a:effectLst/>
                          <a:latin typeface="+mn-lt"/>
                        </a:rPr>
                        <a:t> Süresi (%)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r-T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21870" marR="121870" marT="45703" marB="45703" anchor="ctr" horzOverflow="overflow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975862"/>
                  </a:ext>
                </a:extLst>
              </a:tr>
            </a:tbl>
          </a:graphicData>
        </a:graphic>
      </p:graphicFrame>
      <p:sp>
        <p:nvSpPr>
          <p:cNvPr id="25" name="Dikdörtgen 24">
            <a:extLst>
              <a:ext uri="{FF2B5EF4-FFF2-40B4-BE49-F238E27FC236}">
                <a16:creationId xmlns:a16="http://schemas.microsoft.com/office/drawing/2014/main" id="{E5DF6697-082A-4F9D-91A1-B85233FCB4B2}"/>
              </a:ext>
            </a:extLst>
          </p:cNvPr>
          <p:cNvSpPr/>
          <p:nvPr/>
        </p:nvSpPr>
        <p:spPr>
          <a:xfrm>
            <a:off x="-146038" y="4005172"/>
            <a:ext cx="47897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Toplam </a:t>
            </a:r>
            <a:r>
              <a:rPr lang="tr-TR" sz="2000" b="1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……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Adet Ambulans (202…)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A40BAD09-F3F9-4C17-B1E9-B3D01420C916}"/>
              </a:ext>
            </a:extLst>
          </p:cNvPr>
          <p:cNvSpPr txBox="1"/>
          <p:nvPr/>
        </p:nvSpPr>
        <p:spPr>
          <a:xfrm>
            <a:off x="363084" y="4547381"/>
            <a:ext cx="49084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…… </a:t>
            </a:r>
            <a:r>
              <a:rPr lang="tr-TR" sz="1600" b="1" dirty="0"/>
              <a:t>adet Acil Yardım Ambulansı</a:t>
            </a:r>
          </a:p>
          <a:p>
            <a:r>
              <a:rPr lang="tr-TR" sz="1600" b="1" dirty="0">
                <a:solidFill>
                  <a:srgbClr val="FF0000"/>
                </a:solidFill>
              </a:rPr>
              <a:t>….</a:t>
            </a:r>
            <a:r>
              <a:rPr lang="tr-TR" sz="1600" b="1" dirty="0"/>
              <a:t> adet Özel Donanımlı 4x4 Kar Paletli Ambulans</a:t>
            </a:r>
          </a:p>
          <a:p>
            <a:r>
              <a:rPr lang="tr-TR" sz="1600" b="1" dirty="0">
                <a:solidFill>
                  <a:srgbClr val="FF0000"/>
                </a:solidFill>
              </a:rPr>
              <a:t>…..</a:t>
            </a:r>
            <a:r>
              <a:rPr lang="tr-TR" sz="1600" b="1" dirty="0"/>
              <a:t> adet 4 </a:t>
            </a:r>
            <a:r>
              <a:rPr lang="tr-TR" sz="1600" b="1" dirty="0" err="1"/>
              <a:t>Sedyeli</a:t>
            </a:r>
            <a:r>
              <a:rPr lang="tr-TR" sz="1600" b="1" dirty="0"/>
              <a:t> Ambulans</a:t>
            </a:r>
          </a:p>
          <a:p>
            <a:r>
              <a:rPr lang="tr-TR" sz="1600" b="1" dirty="0">
                <a:solidFill>
                  <a:srgbClr val="FF0000"/>
                </a:solidFill>
              </a:rPr>
              <a:t>…..</a:t>
            </a:r>
            <a:r>
              <a:rPr lang="tr-TR" sz="1600" b="1" dirty="0"/>
              <a:t> adet Yoğun Bakım &amp; </a:t>
            </a:r>
            <a:r>
              <a:rPr lang="tr-TR" sz="1600" b="1" dirty="0" err="1"/>
              <a:t>Obez</a:t>
            </a:r>
            <a:r>
              <a:rPr lang="tr-TR" sz="1600" b="1" dirty="0"/>
              <a:t> Ambulansı</a:t>
            </a:r>
          </a:p>
          <a:p>
            <a:r>
              <a:rPr lang="tr-TR" sz="1600" b="1" dirty="0">
                <a:solidFill>
                  <a:srgbClr val="FF0000"/>
                </a:solidFill>
              </a:rPr>
              <a:t>…..</a:t>
            </a:r>
            <a:r>
              <a:rPr lang="tr-TR" sz="1600" b="1" dirty="0"/>
              <a:t> adet Motosiklet Ambulansı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id="{A5B01F37-8F98-4039-9356-AEE986A9B5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50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Tamamlanan Sağlık Yatırımları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SAĞLIK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144088" y="972000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2003 Yılından Sonra Tamamlanan Yatırımlar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479641" y="3163014"/>
            <a:ext cx="1862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Kepez Devlet Hastanesi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9790201" y="5534310"/>
            <a:ext cx="2353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Alanya Ağız ve Diş Sağlığı Merkezi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10962308" y="3106969"/>
            <a:ext cx="924317" cy="277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AMATEM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713341" y="5534310"/>
            <a:ext cx="2713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Kadın Doğum ve Çocuk Hastanesi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4440834" y="6306787"/>
            <a:ext cx="3153061" cy="277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Alanya Eğitim ve Araştırma Hastanesi</a:t>
            </a:r>
          </a:p>
        </p:txBody>
      </p:sp>
      <p:sp>
        <p:nvSpPr>
          <p:cNvPr id="30" name="Metin kutusu 29"/>
          <p:cNvSpPr txBox="1"/>
          <p:nvPr/>
        </p:nvSpPr>
        <p:spPr>
          <a:xfrm>
            <a:off x="11205498" y="3082481"/>
            <a:ext cx="10385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AMATEM</a:t>
            </a:r>
          </a:p>
        </p:txBody>
      </p:sp>
      <p:pic>
        <p:nvPicPr>
          <p:cNvPr id="34" name="Resim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9C04BD91-B3DA-41DA-875C-6908426034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40" y="1044575"/>
            <a:ext cx="2420718" cy="1279343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28973161-F613-442C-A96E-D402695C5C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40" y="2394561"/>
            <a:ext cx="2414016" cy="1475232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id="{BA233C81-AC82-4D15-885A-F9883026C1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40" y="3951767"/>
            <a:ext cx="2420112" cy="1304544"/>
          </a:xfrm>
          <a:prstGeom prst="rect">
            <a:avLst/>
          </a:prstGeom>
        </p:spPr>
      </p:pic>
      <p:pic>
        <p:nvPicPr>
          <p:cNvPr id="42" name="Resim 41">
            <a:extLst>
              <a:ext uri="{FF2B5EF4-FFF2-40B4-BE49-F238E27FC236}">
                <a16:creationId xmlns:a16="http://schemas.microsoft.com/office/drawing/2014/main" id="{62AD2F9C-4634-4B09-A798-AC962761A1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179" y="4912149"/>
            <a:ext cx="2530544" cy="1813764"/>
          </a:xfrm>
          <a:prstGeom prst="rect">
            <a:avLst/>
          </a:prstGeom>
        </p:spPr>
      </p:pic>
      <p:pic>
        <p:nvPicPr>
          <p:cNvPr id="43" name="Resim 42">
            <a:extLst>
              <a:ext uri="{FF2B5EF4-FFF2-40B4-BE49-F238E27FC236}">
                <a16:creationId xmlns:a16="http://schemas.microsoft.com/office/drawing/2014/main" id="{4DC024A4-78CE-4508-9863-C2714B163F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778" y="4912149"/>
            <a:ext cx="2456688" cy="1798320"/>
          </a:xfrm>
          <a:prstGeom prst="rect">
            <a:avLst/>
          </a:prstGeom>
        </p:spPr>
      </p:pic>
      <p:pic>
        <p:nvPicPr>
          <p:cNvPr id="44" name="Resim 43">
            <a:extLst>
              <a:ext uri="{FF2B5EF4-FFF2-40B4-BE49-F238E27FC236}">
                <a16:creationId xmlns:a16="http://schemas.microsoft.com/office/drawing/2014/main" id="{500A49EE-24A2-4FCB-98CF-2DAE840EA91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512" y="971187"/>
            <a:ext cx="2450592" cy="1243584"/>
          </a:xfrm>
          <a:prstGeom prst="rect">
            <a:avLst/>
          </a:prstGeom>
        </p:spPr>
      </p:pic>
      <p:pic>
        <p:nvPicPr>
          <p:cNvPr id="45" name="Resim 44">
            <a:extLst>
              <a:ext uri="{FF2B5EF4-FFF2-40B4-BE49-F238E27FC236}">
                <a16:creationId xmlns:a16="http://schemas.microsoft.com/office/drawing/2014/main" id="{EE407688-A908-491F-A108-03114326E9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524" y="2323919"/>
            <a:ext cx="2407920" cy="1560576"/>
          </a:xfrm>
          <a:prstGeom prst="rect">
            <a:avLst/>
          </a:prstGeom>
        </p:spPr>
      </p:pic>
      <p:pic>
        <p:nvPicPr>
          <p:cNvPr id="46" name="Resim 45">
            <a:extLst>
              <a:ext uri="{FF2B5EF4-FFF2-40B4-BE49-F238E27FC236}">
                <a16:creationId xmlns:a16="http://schemas.microsoft.com/office/drawing/2014/main" id="{8367659C-1ADB-4D21-8C98-906B80BEB4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184" y="3984943"/>
            <a:ext cx="2407920" cy="1753594"/>
          </a:xfrm>
          <a:prstGeom prst="rect">
            <a:avLst/>
          </a:prstGeom>
        </p:spPr>
      </p:pic>
      <p:sp>
        <p:nvSpPr>
          <p:cNvPr id="47" name="CustomShape 4">
            <a:extLst>
              <a:ext uri="{FF2B5EF4-FFF2-40B4-BE49-F238E27FC236}">
                <a16:creationId xmlns:a16="http://schemas.microsoft.com/office/drawing/2014/main" id="{6540E129-AAF5-4B12-A6BF-045C63379962}"/>
              </a:ext>
            </a:extLst>
          </p:cNvPr>
          <p:cNvSpPr/>
          <p:nvPr/>
        </p:nvSpPr>
        <p:spPr>
          <a:xfrm>
            <a:off x="4772160" y="1454760"/>
            <a:ext cx="2647440" cy="77544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tr-TR" sz="2000" b="1" spc="-1" dirty="0">
                <a:solidFill>
                  <a:srgbClr val="FF0000"/>
                </a:solidFill>
                <a:latin typeface="Calibri"/>
              </a:rPr>
              <a:t>…..</a:t>
            </a:r>
            <a:r>
              <a:rPr lang="tr-TR" sz="2000" b="1" strike="noStrike" spc="-1" dirty="0">
                <a:solidFill>
                  <a:srgbClr val="FF0000"/>
                </a:solidFill>
                <a:latin typeface="Calibri"/>
              </a:rPr>
              <a:t> </a:t>
            </a:r>
            <a:r>
              <a:rPr lang="tr-TR" sz="2000" b="1" strike="noStrike" spc="-1" dirty="0">
                <a:solidFill>
                  <a:srgbClr val="000000"/>
                </a:solidFill>
                <a:latin typeface="Calibri"/>
              </a:rPr>
              <a:t>Büyük Yatırım </a:t>
            </a:r>
            <a:endParaRPr lang="tr-TR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tr-TR" sz="2000" b="1" strike="noStrike" spc="-1" dirty="0">
                <a:solidFill>
                  <a:srgbClr val="FF0000"/>
                </a:solidFill>
                <a:latin typeface="Calibri"/>
              </a:rPr>
              <a:t>….. </a:t>
            </a:r>
            <a:r>
              <a:rPr lang="tr-TR" sz="2000" b="1" strike="noStrike" spc="-1" dirty="0">
                <a:solidFill>
                  <a:srgbClr val="000000"/>
                </a:solidFill>
                <a:latin typeface="Calibri"/>
              </a:rPr>
              <a:t>Milyar ₺</a:t>
            </a:r>
            <a:endParaRPr lang="tr-TR" sz="2000" b="0" strike="noStrike" spc="-1" dirty="0">
              <a:latin typeface="Arial"/>
            </a:endParaRPr>
          </a:p>
        </p:txBody>
      </p:sp>
      <p:sp>
        <p:nvSpPr>
          <p:cNvPr id="48" name="CustomShape 7">
            <a:extLst>
              <a:ext uri="{FF2B5EF4-FFF2-40B4-BE49-F238E27FC236}">
                <a16:creationId xmlns:a16="http://schemas.microsoft.com/office/drawing/2014/main" id="{DCFD484C-2565-4BC5-A564-085F2BBA2F52}"/>
              </a:ext>
            </a:extLst>
          </p:cNvPr>
          <p:cNvSpPr/>
          <p:nvPr/>
        </p:nvSpPr>
        <p:spPr>
          <a:xfrm>
            <a:off x="4010760" y="2288160"/>
            <a:ext cx="4761006" cy="23479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285840" indent="-285480">
              <a:lnSpc>
                <a:spcPts val="2200"/>
              </a:lnSpc>
              <a:buClr>
                <a:srgbClr val="CC0000"/>
              </a:buClr>
              <a:buFont typeface="Wingdings" charset="2"/>
              <a:buChar char=""/>
            </a:pPr>
            <a:r>
              <a:rPr lang="tr-TR" sz="1600" spc="-1" dirty="0">
                <a:solidFill>
                  <a:srgbClr val="FF0000"/>
                </a:solidFill>
                <a:latin typeface="Calibri"/>
              </a:rPr>
              <a:t>…..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</a:rPr>
              <a:t> 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Adet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</a:rPr>
              <a:t> 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Devlet Hastanesi </a:t>
            </a:r>
            <a:r>
              <a:rPr lang="tr-TR" sz="1600" spc="-1" dirty="0">
                <a:solidFill>
                  <a:srgbClr val="000000"/>
                </a:solidFill>
                <a:latin typeface="Calibri"/>
              </a:rPr>
              <a:t>)(…..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</a:rPr>
              <a:t> 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Ek İdari Bina İkmali)</a:t>
            </a:r>
          </a:p>
          <a:p>
            <a:pPr marL="285840" indent="-285480">
              <a:lnSpc>
                <a:spcPts val="2200"/>
              </a:lnSpc>
              <a:buClr>
                <a:srgbClr val="CC0000"/>
              </a:buClr>
              <a:buFont typeface="Wingdings" charset="2"/>
              <a:buChar char=""/>
            </a:pPr>
            <a:r>
              <a:rPr lang="tr-TR" sz="1600" spc="-1" dirty="0">
                <a:solidFill>
                  <a:srgbClr val="FF0000"/>
                </a:solidFill>
                <a:latin typeface="Calibri"/>
              </a:rPr>
              <a:t>….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 Adet Aile Sağlığı Merkezi</a:t>
            </a:r>
          </a:p>
          <a:p>
            <a:pPr marL="285840" indent="-285480">
              <a:lnSpc>
                <a:spcPts val="2200"/>
              </a:lnSpc>
              <a:buClr>
                <a:srgbClr val="CC0000"/>
              </a:buClr>
              <a:buFont typeface="Wingdings" charset="2"/>
              <a:buChar char=""/>
            </a:pPr>
            <a:r>
              <a:rPr lang="tr-TR" sz="1600" spc="-1" dirty="0">
                <a:solidFill>
                  <a:srgbClr val="FF0000"/>
                </a:solidFill>
                <a:latin typeface="Calibri"/>
              </a:rPr>
              <a:t>….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</a:rPr>
              <a:t> 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Adet 112 Acil Sağlık Hizmetleri İstasyonu</a:t>
            </a:r>
            <a:endParaRPr lang="tr-TR" sz="1600" b="0" strike="noStrike" spc="-1" dirty="0">
              <a:latin typeface="Arial"/>
            </a:endParaRPr>
          </a:p>
          <a:p>
            <a:pPr marL="285840" indent="-285480">
              <a:lnSpc>
                <a:spcPts val="2200"/>
              </a:lnSpc>
              <a:buClr>
                <a:srgbClr val="CC0000"/>
              </a:buClr>
              <a:buFont typeface="Wingdings" charset="2"/>
              <a:buChar char=""/>
            </a:pPr>
            <a:r>
              <a:rPr lang="tr-TR" sz="1600" spc="-1" dirty="0">
                <a:solidFill>
                  <a:srgbClr val="FF0000"/>
                </a:solidFill>
                <a:latin typeface="Calibri"/>
              </a:rPr>
              <a:t>…..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 Adet 50 </a:t>
            </a:r>
            <a:r>
              <a:rPr lang="tr-TR" sz="1600" b="0" strike="noStrike" spc="-1" dirty="0" err="1">
                <a:solidFill>
                  <a:srgbClr val="000000"/>
                </a:solidFill>
                <a:latin typeface="Calibri"/>
              </a:rPr>
              <a:t>Unitlik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 Ağız ve Diş Sağlığı Merkezi</a:t>
            </a:r>
          </a:p>
          <a:p>
            <a:pPr marL="285840" indent="-285480">
              <a:lnSpc>
                <a:spcPts val="2200"/>
              </a:lnSpc>
              <a:buClr>
                <a:srgbClr val="CC0000"/>
              </a:buClr>
              <a:buFont typeface="Wingdings" charset="2"/>
              <a:buChar char=""/>
            </a:pPr>
            <a:r>
              <a:rPr lang="tr-TR" sz="1600" spc="-1" dirty="0">
                <a:solidFill>
                  <a:srgbClr val="FF0000"/>
                </a:solidFill>
              </a:rPr>
              <a:t>….. </a:t>
            </a:r>
            <a:r>
              <a:rPr lang="tr-TR" sz="1600" spc="-1" dirty="0">
                <a:solidFill>
                  <a:srgbClr val="000000"/>
                </a:solidFill>
              </a:rPr>
              <a:t>L1 Tip Halk Sağlığı Laboratuvarı</a:t>
            </a:r>
            <a:endParaRPr lang="tr-TR" sz="1600" b="0" strike="noStrike" spc="-1" dirty="0">
              <a:latin typeface="Arial"/>
            </a:endParaRPr>
          </a:p>
          <a:p>
            <a:pPr marL="285840" indent="-285480">
              <a:lnSpc>
                <a:spcPts val="2200"/>
              </a:lnSpc>
              <a:buClr>
                <a:srgbClr val="CC0000"/>
              </a:buClr>
              <a:buFont typeface="Wingdings" charset="2"/>
              <a:buChar char=""/>
            </a:pPr>
            <a:r>
              <a:rPr lang="tr-TR" sz="1600" spc="-1" dirty="0">
                <a:solidFill>
                  <a:srgbClr val="FF0000"/>
                </a:solidFill>
                <a:latin typeface="Calibri"/>
              </a:rPr>
              <a:t>…..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 Hizmet Binası (İl Sağlık Müdürlüğü)</a:t>
            </a:r>
            <a:endParaRPr lang="tr-TR" sz="1600" b="0" strike="noStrike" spc="-1" dirty="0">
              <a:latin typeface="Arial"/>
            </a:endParaRPr>
          </a:p>
          <a:p>
            <a:pPr marL="285840" indent="-285480">
              <a:lnSpc>
                <a:spcPts val="2200"/>
              </a:lnSpc>
              <a:buClr>
                <a:srgbClr val="CC0000"/>
              </a:buClr>
              <a:buFont typeface="Wingdings" charset="2"/>
              <a:buChar char=""/>
            </a:pPr>
            <a:r>
              <a:rPr lang="tr-TR" sz="1600" spc="-1" dirty="0">
                <a:solidFill>
                  <a:srgbClr val="FF0000"/>
                </a:solidFill>
                <a:latin typeface="Calibri"/>
              </a:rPr>
              <a:t>….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 </a:t>
            </a:r>
            <a:r>
              <a:rPr lang="tr-TR" sz="1600" b="0" strike="noStrike" spc="-1" dirty="0" err="1">
                <a:solidFill>
                  <a:srgbClr val="000000"/>
                </a:solidFill>
                <a:latin typeface="Calibri"/>
              </a:rPr>
              <a:t>Talasemi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 ve Kan Hastalıkları Merkezi</a:t>
            </a:r>
            <a:endParaRPr lang="tr-TR" sz="1600" b="0" strike="noStrike" spc="-1" dirty="0">
              <a:latin typeface="Arial"/>
            </a:endParaRPr>
          </a:p>
          <a:p>
            <a:pPr marL="285840" indent="-285480">
              <a:lnSpc>
                <a:spcPts val="2200"/>
              </a:lnSpc>
              <a:buClr>
                <a:srgbClr val="CC0000"/>
              </a:buClr>
              <a:buFont typeface="Wingdings" charset="2"/>
              <a:buChar char=""/>
            </a:pPr>
            <a:r>
              <a:rPr lang="tr-TR" sz="1600" spc="-1" dirty="0">
                <a:solidFill>
                  <a:srgbClr val="FF0000"/>
                </a:solidFill>
                <a:latin typeface="Calibri"/>
              </a:rPr>
              <a:t>….</a:t>
            </a:r>
            <a:r>
              <a:rPr lang="tr-TR" sz="1600" b="0" strike="noStrike" spc="-1" dirty="0">
                <a:solidFill>
                  <a:srgbClr val="000000"/>
                </a:solidFill>
                <a:latin typeface="Calibri"/>
              </a:rPr>
              <a:t> AMATEM Binası (30 Yataklı)</a:t>
            </a:r>
            <a:endParaRPr lang="tr-TR" sz="1600" b="0" strike="noStrike" spc="-1" dirty="0">
              <a:latin typeface="Arial"/>
            </a:endParaRP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id="{B80D3AA8-5DAF-4E68-82DD-FAFD87FCC98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339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2"/>
          <p:cNvSpPr/>
          <p:nvPr/>
        </p:nvSpPr>
        <p:spPr>
          <a:xfrm>
            <a:off x="4812480" y="0"/>
            <a:ext cx="7379640" cy="827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tr-TR" sz="3200" b="1" i="1" spc="-1" dirty="0">
                <a:solidFill>
                  <a:srgbClr val="A50021"/>
                </a:solidFill>
                <a:latin typeface="Calibri"/>
              </a:rPr>
              <a:t>Sağlık Yatırımları</a:t>
            </a:r>
            <a:endParaRPr lang="tr-TR" sz="3200" b="0" strike="noStrike" spc="-1" dirty="0">
              <a:latin typeface="Arial"/>
            </a:endParaRPr>
          </a:p>
        </p:txBody>
      </p:sp>
      <p:sp>
        <p:nvSpPr>
          <p:cNvPr id="43" name="CustomShape 3"/>
          <p:cNvSpPr/>
          <p:nvPr/>
        </p:nvSpPr>
        <p:spPr>
          <a:xfrm>
            <a:off x="0" y="0"/>
            <a:ext cx="5399640" cy="827640"/>
          </a:xfrm>
          <a:custGeom>
            <a:avLst/>
            <a:gdLst/>
            <a:ahLst/>
            <a:cxnLst/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B11D3C"/>
              </a:gs>
              <a:gs pos="100000">
                <a:srgbClr val="691124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tr-TR" sz="3600" b="0" strike="noStrike" spc="-1" dirty="0">
              <a:latin typeface="Arial"/>
            </a:endParaRPr>
          </a:p>
        </p:txBody>
      </p:sp>
      <p:pic>
        <p:nvPicPr>
          <p:cNvPr id="44" name="Resim 9"/>
          <p:cNvPicPr/>
          <p:nvPr/>
        </p:nvPicPr>
        <p:blipFill>
          <a:blip r:embed="rId2" cstate="print"/>
          <a:stretch/>
        </p:blipFill>
        <p:spPr>
          <a:xfrm>
            <a:off x="11556000" y="6228000"/>
            <a:ext cx="583560" cy="575640"/>
          </a:xfrm>
          <a:prstGeom prst="rect">
            <a:avLst/>
          </a:prstGeom>
          <a:ln w="0">
            <a:noFill/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89951"/>
            <a:ext cx="4915348" cy="3749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B1CCFB3B-995C-4CDD-8320-F599935D6D1C}"/>
              </a:ext>
            </a:extLst>
          </p:cNvPr>
          <p:cNvSpPr txBox="1"/>
          <p:nvPr/>
        </p:nvSpPr>
        <p:spPr>
          <a:xfrm>
            <a:off x="360000" y="972000"/>
            <a:ext cx="543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dirty="0">
                <a:solidFill>
                  <a:srgbClr val="000099"/>
                </a:solidFill>
              </a:rPr>
              <a:t>Antalya Şehir Hastanesi (1400 Yataklı)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FD31A7F1-84D2-4455-9CCF-DF88CB6DF07F}"/>
              </a:ext>
            </a:extLst>
          </p:cNvPr>
          <p:cNvSpPr txBox="1"/>
          <p:nvPr/>
        </p:nvSpPr>
        <p:spPr>
          <a:xfrm>
            <a:off x="5580000" y="1800000"/>
            <a:ext cx="648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Proje Bedeli		: (KDV dahil güncel proje bedeli yazılacaktır.)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Başlangıç Tarihi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Bitiş Tarihi       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Fiziki Gerçekleşme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Açıklama 	    	:</a:t>
            </a:r>
            <a:endParaRPr lang="tr-TR" dirty="0"/>
          </a:p>
        </p:txBody>
      </p:sp>
      <p:sp>
        <p:nvSpPr>
          <p:cNvPr id="9" name="Dikdörtgen 5">
            <a:extLst>
              <a:ext uri="{FF2B5EF4-FFF2-40B4-BE49-F238E27FC236}">
                <a16:creationId xmlns:a16="http://schemas.microsoft.com/office/drawing/2014/main" id="{ED253959-D155-4D9E-BF91-8BFA71313217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D8A071C7-CF92-456F-B29B-1C13BA3BBB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618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3"/>
          <p:cNvSpPr/>
          <p:nvPr/>
        </p:nvSpPr>
        <p:spPr>
          <a:xfrm>
            <a:off x="4812480" y="0"/>
            <a:ext cx="7379640" cy="827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tr-TR" sz="3200" b="1" i="1" strike="noStrike" spc="-1" dirty="0">
                <a:solidFill>
                  <a:srgbClr val="A50021"/>
                </a:solidFill>
                <a:latin typeface="Calibri"/>
              </a:rPr>
              <a:t>Sağlık Yatırımları</a:t>
            </a:r>
            <a:endParaRPr lang="tr-TR" sz="3200" b="0" strike="noStrike" spc="-1" dirty="0">
              <a:latin typeface="Arial"/>
            </a:endParaRPr>
          </a:p>
        </p:txBody>
      </p:sp>
      <p:sp>
        <p:nvSpPr>
          <p:cNvPr id="85" name="CustomShape 4"/>
          <p:cNvSpPr/>
          <p:nvPr/>
        </p:nvSpPr>
        <p:spPr>
          <a:xfrm>
            <a:off x="0" y="0"/>
            <a:ext cx="5399640" cy="827640"/>
          </a:xfrm>
          <a:custGeom>
            <a:avLst/>
            <a:gdLst/>
            <a:ahLst/>
            <a:cxnLst/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B11D3C"/>
              </a:gs>
              <a:gs pos="100000">
                <a:srgbClr val="691124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tr-TR" sz="3600" b="1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endParaRPr lang="tr-TR" sz="3600" b="0" strike="noStrike" spc="-1" dirty="0">
              <a:latin typeface="Arial"/>
            </a:endParaRPr>
          </a:p>
        </p:txBody>
      </p:sp>
      <p:pic>
        <p:nvPicPr>
          <p:cNvPr id="86" name="Resim 1"/>
          <p:cNvPicPr/>
          <p:nvPr/>
        </p:nvPicPr>
        <p:blipFill>
          <a:blip r:embed="rId2" cstate="print"/>
          <a:stretch/>
        </p:blipFill>
        <p:spPr>
          <a:xfrm>
            <a:off x="252000" y="1403640"/>
            <a:ext cx="5705280" cy="42667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7" name="Resim 6"/>
          <p:cNvPicPr/>
          <p:nvPr/>
        </p:nvPicPr>
        <p:blipFill>
          <a:blip r:embed="rId3" cstate="print"/>
          <a:stretch/>
        </p:blipFill>
        <p:spPr>
          <a:xfrm>
            <a:off x="11556000" y="6228000"/>
            <a:ext cx="583560" cy="575640"/>
          </a:xfrm>
          <a:prstGeom prst="rect">
            <a:avLst/>
          </a:prstGeom>
          <a:ln w="0">
            <a:noFill/>
          </a:ln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D0D601E4-5D94-4099-AC1F-3E35B35A2179}"/>
              </a:ext>
            </a:extLst>
          </p:cNvPr>
          <p:cNvSpPr/>
          <p:nvPr/>
        </p:nvSpPr>
        <p:spPr>
          <a:xfrm>
            <a:off x="360000" y="972000"/>
            <a:ext cx="490031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tr-TR" sz="2200" b="1" spc="-1" dirty="0" err="1">
                <a:solidFill>
                  <a:srgbClr val="000099"/>
                </a:solidFill>
              </a:rPr>
              <a:t>Döşemealtı</a:t>
            </a:r>
            <a:r>
              <a:rPr lang="tr-TR" sz="2200" b="1" spc="-1" dirty="0">
                <a:solidFill>
                  <a:srgbClr val="000099"/>
                </a:solidFill>
              </a:rPr>
              <a:t> Devlet Hastanesi (100 Yatak)</a:t>
            </a:r>
          </a:p>
        </p:txBody>
      </p:sp>
      <p:sp>
        <p:nvSpPr>
          <p:cNvPr id="9" name="Dikdörtgen 5">
            <a:extLst>
              <a:ext uri="{FF2B5EF4-FFF2-40B4-BE49-F238E27FC236}">
                <a16:creationId xmlns:a16="http://schemas.microsoft.com/office/drawing/2014/main" id="{3D8AA275-00AD-46BF-B379-161734C82CEE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F7D6DB7-0559-485C-802D-6899B06040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0C0055D2-CAFA-4461-9742-F35632937A9D}"/>
              </a:ext>
            </a:extLst>
          </p:cNvPr>
          <p:cNvSpPr txBox="1"/>
          <p:nvPr/>
        </p:nvSpPr>
        <p:spPr>
          <a:xfrm>
            <a:off x="6120000" y="1800000"/>
            <a:ext cx="6019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Proje Bedeli		: (KDV dahil güncel proje bedeli yazılacaktır.)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Başlangıç Tarihi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Bitiş Tarihi       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Fiziki Gerçekleşme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Açıklama 	    	: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C:\Users\user\Downloads\IMG_2892.JPG"/>
          <p:cNvPicPr/>
          <p:nvPr/>
        </p:nvPicPr>
        <p:blipFill>
          <a:blip r:embed="rId2" cstate="print"/>
          <a:stretch/>
        </p:blipFill>
        <p:spPr>
          <a:xfrm>
            <a:off x="360000" y="1476720"/>
            <a:ext cx="5566320" cy="4376880"/>
          </a:xfrm>
          <a:prstGeom prst="rect">
            <a:avLst/>
          </a:prstGeom>
          <a:ln w="12700">
            <a:solidFill>
              <a:schemeClr val="tx1"/>
            </a:solidFill>
            <a:miter/>
          </a:ln>
        </p:spPr>
      </p:pic>
      <p:sp>
        <p:nvSpPr>
          <p:cNvPr id="72" name="CustomShape 3"/>
          <p:cNvSpPr/>
          <p:nvPr/>
        </p:nvSpPr>
        <p:spPr>
          <a:xfrm>
            <a:off x="4812480" y="0"/>
            <a:ext cx="7379640" cy="827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tr-TR" sz="3200" b="1" i="1" strike="noStrike" spc="-1" dirty="0">
                <a:solidFill>
                  <a:srgbClr val="A50021"/>
                </a:solidFill>
              </a:rPr>
              <a:t>Sağlık Yatırımları</a:t>
            </a:r>
            <a:endParaRPr lang="tr-TR" sz="3200" b="1" i="1" strike="noStrike" spc="-1" dirty="0"/>
          </a:p>
        </p:txBody>
      </p:sp>
      <p:pic>
        <p:nvPicPr>
          <p:cNvPr id="74" name="Resim 6"/>
          <p:cNvPicPr/>
          <p:nvPr/>
        </p:nvPicPr>
        <p:blipFill>
          <a:blip r:embed="rId3" cstate="print"/>
          <a:stretch/>
        </p:blipFill>
        <p:spPr>
          <a:xfrm>
            <a:off x="11556000" y="6228000"/>
            <a:ext cx="583560" cy="575640"/>
          </a:xfrm>
          <a:prstGeom prst="rect">
            <a:avLst/>
          </a:prstGeom>
          <a:ln w="0">
            <a:noFill/>
          </a:ln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867F4873-A927-4E2B-9EF9-ED6DC19106EF}"/>
              </a:ext>
            </a:extLst>
          </p:cNvPr>
          <p:cNvSpPr/>
          <p:nvPr/>
        </p:nvSpPr>
        <p:spPr>
          <a:xfrm>
            <a:off x="360000" y="972000"/>
            <a:ext cx="56909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tr-TR" sz="2200" b="1" spc="-1" dirty="0">
                <a:solidFill>
                  <a:srgbClr val="000099"/>
                </a:solidFill>
              </a:rPr>
              <a:t>Aksu Devlet Hastanesi (300 Yatak) İkmal İnşaatı</a:t>
            </a:r>
          </a:p>
        </p:txBody>
      </p:sp>
      <p:sp>
        <p:nvSpPr>
          <p:cNvPr id="8" name="Dikdörtgen 5">
            <a:extLst>
              <a:ext uri="{FF2B5EF4-FFF2-40B4-BE49-F238E27FC236}">
                <a16:creationId xmlns:a16="http://schemas.microsoft.com/office/drawing/2014/main" id="{FFDDDDD0-05BD-467F-9DEB-358690745F75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D5022607-7007-4C42-A097-89AB74BD44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F4AE3CC6-F6CF-4065-93D1-F7C8822230EE}"/>
              </a:ext>
            </a:extLst>
          </p:cNvPr>
          <p:cNvSpPr txBox="1"/>
          <p:nvPr/>
        </p:nvSpPr>
        <p:spPr>
          <a:xfrm>
            <a:off x="6120000" y="1800000"/>
            <a:ext cx="6019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Proje Bedeli		: (KDV dahil güncel proje bedeli yazılacaktır.)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Başlangıç Tarihi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Bitiş Tarihi       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Fiziki Gerçekleşme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Açıklama 	    	: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3"/>
          <p:cNvSpPr/>
          <p:nvPr/>
        </p:nvSpPr>
        <p:spPr>
          <a:xfrm>
            <a:off x="4812480" y="0"/>
            <a:ext cx="7379640" cy="827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tr-TR" sz="3200" b="1" i="1" strike="noStrike" spc="-1" dirty="0">
                <a:solidFill>
                  <a:srgbClr val="A50021"/>
                </a:solidFill>
                <a:latin typeface="Calibri"/>
              </a:rPr>
              <a:t>Sağlık Yatırımları</a:t>
            </a:r>
            <a:endParaRPr lang="tr-TR" sz="3200" b="0" strike="noStrike" spc="-1" dirty="0">
              <a:latin typeface="Arial"/>
            </a:endParaRPr>
          </a:p>
        </p:txBody>
      </p:sp>
      <p:pic>
        <p:nvPicPr>
          <p:cNvPr id="92" name="Resim 5"/>
          <p:cNvPicPr/>
          <p:nvPr/>
        </p:nvPicPr>
        <p:blipFill>
          <a:blip r:embed="rId2" cstate="print"/>
          <a:stretch/>
        </p:blipFill>
        <p:spPr>
          <a:xfrm>
            <a:off x="360000" y="1461709"/>
            <a:ext cx="5552640" cy="4333680"/>
          </a:xfrm>
          <a:prstGeom prst="rect">
            <a:avLst/>
          </a:prstGeom>
          <a:ln w="12700">
            <a:solidFill>
              <a:schemeClr val="tx1"/>
            </a:solidFill>
            <a:round/>
          </a:ln>
        </p:spPr>
      </p:pic>
      <p:pic>
        <p:nvPicPr>
          <p:cNvPr id="93" name="Resim 6"/>
          <p:cNvPicPr/>
          <p:nvPr/>
        </p:nvPicPr>
        <p:blipFill>
          <a:blip r:embed="rId3" cstate="print"/>
          <a:stretch/>
        </p:blipFill>
        <p:spPr>
          <a:xfrm>
            <a:off x="11556000" y="6228000"/>
            <a:ext cx="583560" cy="575640"/>
          </a:xfrm>
          <a:prstGeom prst="rect">
            <a:avLst/>
          </a:prstGeom>
          <a:ln w="0">
            <a:noFill/>
          </a:ln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F735B1D9-22E7-4F28-A474-FAF796C02131}"/>
              </a:ext>
            </a:extLst>
          </p:cNvPr>
          <p:cNvSpPr/>
          <p:nvPr/>
        </p:nvSpPr>
        <p:spPr>
          <a:xfrm>
            <a:off x="360000" y="972000"/>
            <a:ext cx="465890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tr-TR" sz="2200" b="1" spc="-1" dirty="0">
                <a:solidFill>
                  <a:srgbClr val="000099"/>
                </a:solidFill>
              </a:rPr>
              <a:t>Konyaaltı Devlet Hastanesi (150 Yatak)</a:t>
            </a:r>
          </a:p>
        </p:txBody>
      </p:sp>
      <p:sp>
        <p:nvSpPr>
          <p:cNvPr id="9" name="Dikdörtgen 5">
            <a:extLst>
              <a:ext uri="{FF2B5EF4-FFF2-40B4-BE49-F238E27FC236}">
                <a16:creationId xmlns:a16="http://schemas.microsoft.com/office/drawing/2014/main" id="{D31AE4F9-4B46-4230-8E9A-3EEA74AD49EC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0CC10A54-3CA4-432D-9612-C0BBB02A5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6BD8FDB3-C4D9-4B97-A624-297BDD39D3C3}"/>
              </a:ext>
            </a:extLst>
          </p:cNvPr>
          <p:cNvSpPr txBox="1"/>
          <p:nvPr/>
        </p:nvSpPr>
        <p:spPr>
          <a:xfrm>
            <a:off x="6120000" y="1800000"/>
            <a:ext cx="6019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Proje Bedeli		: (KDV dahil güncel proje bedeli yazılacaktır.)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Başlangıç Tarihi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Bitiş Tarihi       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Fiziki Gerçekleşme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Açıklama 	    	: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2" descr="C:\Users\user\Downloads\antalyaadsm\5.jpg"/>
          <p:cNvPicPr/>
          <p:nvPr/>
        </p:nvPicPr>
        <p:blipFill>
          <a:blip r:embed="rId2" cstate="print"/>
          <a:stretch/>
        </p:blipFill>
        <p:spPr>
          <a:xfrm>
            <a:off x="360000" y="1453784"/>
            <a:ext cx="5811120" cy="4121280"/>
          </a:xfrm>
          <a:prstGeom prst="rect">
            <a:avLst/>
          </a:prstGeom>
          <a:ln w="12700">
            <a:solidFill>
              <a:schemeClr val="tx1"/>
            </a:solidFill>
            <a:miter/>
          </a:ln>
        </p:spPr>
      </p:pic>
      <p:sp>
        <p:nvSpPr>
          <p:cNvPr id="97" name="CustomShape 3"/>
          <p:cNvSpPr/>
          <p:nvPr/>
        </p:nvSpPr>
        <p:spPr>
          <a:xfrm>
            <a:off x="4812480" y="0"/>
            <a:ext cx="7379640" cy="8276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tr-TR" sz="3200" b="1" i="1" strike="noStrike" spc="-1" dirty="0">
                <a:solidFill>
                  <a:srgbClr val="A50021"/>
                </a:solidFill>
                <a:latin typeface="Calibri"/>
              </a:rPr>
              <a:t> </a:t>
            </a:r>
            <a:r>
              <a:rPr lang="tr-TR" sz="3200" b="1" i="1" strike="noStrike" spc="-1" dirty="0">
                <a:solidFill>
                  <a:srgbClr val="A50021"/>
                </a:solidFill>
              </a:rPr>
              <a:t>Sağlık Yatırımları</a:t>
            </a:r>
            <a:endParaRPr lang="tr-TR" sz="3200" b="1" i="1" strike="noStrike" spc="-1" dirty="0"/>
          </a:p>
        </p:txBody>
      </p:sp>
      <p:pic>
        <p:nvPicPr>
          <p:cNvPr id="99" name="Resim 6"/>
          <p:cNvPicPr/>
          <p:nvPr/>
        </p:nvPicPr>
        <p:blipFill>
          <a:blip r:embed="rId3" cstate="print"/>
          <a:stretch/>
        </p:blipFill>
        <p:spPr>
          <a:xfrm>
            <a:off x="11556000" y="6228000"/>
            <a:ext cx="583560" cy="575640"/>
          </a:xfrm>
          <a:prstGeom prst="rect">
            <a:avLst/>
          </a:prstGeom>
          <a:ln w="0">
            <a:noFill/>
          </a:ln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65F7A1F0-51E6-4BBA-AF6B-CCCAB0A7C524}"/>
              </a:ext>
            </a:extLst>
          </p:cNvPr>
          <p:cNvSpPr/>
          <p:nvPr/>
        </p:nvSpPr>
        <p:spPr>
          <a:xfrm>
            <a:off x="360000" y="972000"/>
            <a:ext cx="71888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tr-TR" sz="2200" b="1" spc="-1" dirty="0">
                <a:solidFill>
                  <a:srgbClr val="000099"/>
                </a:solidFill>
              </a:rPr>
              <a:t>Antalya Konyaaltı Ağız ve Diş Sağlığı Merkezi (ADSM-50 </a:t>
            </a:r>
            <a:r>
              <a:rPr lang="tr-TR" sz="2200" b="1" spc="-1" dirty="0" err="1">
                <a:solidFill>
                  <a:srgbClr val="000099"/>
                </a:solidFill>
              </a:rPr>
              <a:t>Ünit</a:t>
            </a:r>
            <a:r>
              <a:rPr lang="tr-TR" sz="2200" b="1" spc="-1" dirty="0">
                <a:solidFill>
                  <a:srgbClr val="000099"/>
                </a:solidFill>
              </a:rPr>
              <a:t>)</a:t>
            </a:r>
          </a:p>
        </p:txBody>
      </p:sp>
      <p:sp>
        <p:nvSpPr>
          <p:cNvPr id="9" name="Dikdörtgen 5">
            <a:extLst>
              <a:ext uri="{FF2B5EF4-FFF2-40B4-BE49-F238E27FC236}">
                <a16:creationId xmlns:a16="http://schemas.microsoft.com/office/drawing/2014/main" id="{5612D157-3E56-4F93-9881-5281D240AC87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451556C3-5D33-4E52-A00E-D6C5A656B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5ADA1249-3FD9-4EDA-9518-F744F726DD43}"/>
              </a:ext>
            </a:extLst>
          </p:cNvPr>
          <p:cNvSpPr txBox="1"/>
          <p:nvPr/>
        </p:nvSpPr>
        <p:spPr>
          <a:xfrm>
            <a:off x="6480000" y="1800000"/>
            <a:ext cx="55881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Proje Bedeli		: (KDV dahil güncel proje bedeli yazılacaktır.)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Başlangıç Tarihi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Bitiş Tarihi       	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Fiziki Gerçekleşme	: </a:t>
            </a:r>
          </a:p>
          <a:p>
            <a:pPr>
              <a:lnSpc>
                <a:spcPct val="100000"/>
              </a:lnSpc>
              <a:buClr>
                <a:srgbClr val="C00000"/>
              </a:buClr>
              <a:buFont typeface="Wingdings" pitchFamily="2" charset="2"/>
              <a:buChar char="Ø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4800" algn="l"/>
                <a:tab pos="10774080" algn="l"/>
                <a:tab pos="10775880" algn="l"/>
                <a:tab pos="10777320" algn="l"/>
                <a:tab pos="10779120" algn="l"/>
                <a:tab pos="10780560" algn="l"/>
                <a:tab pos="10782000" algn="l"/>
              </a:tabLst>
            </a:pPr>
            <a:r>
              <a:rPr lang="tr-TR" spc="-1" dirty="0">
                <a:solidFill>
                  <a:srgbClr val="000000"/>
                </a:solidFill>
              </a:rPr>
              <a:t>Açıklama 	    	:</a:t>
            </a: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678</Words>
  <Application>Microsoft Office PowerPoint</Application>
  <PresentationFormat>Geniş ekran</PresentationFormat>
  <Paragraphs>148</Paragraphs>
  <Slides>11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19</cp:revision>
  <dcterms:created xsi:type="dcterms:W3CDTF">2020-06-29T08:16:28Z</dcterms:created>
  <dcterms:modified xsi:type="dcterms:W3CDTF">2024-05-09T09:02:01Z</dcterms:modified>
</cp:coreProperties>
</file>