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1093" r:id="rId2"/>
    <p:sldId id="1098" r:id="rId3"/>
    <p:sldId id="1099" r:id="rId4"/>
    <p:sldId id="1140" r:id="rId5"/>
    <p:sldId id="1100" r:id="rId6"/>
  </p:sldIdLst>
  <p:sldSz cx="12192000" cy="6858000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028" autoAdjust="0"/>
    <p:restoredTop sz="94660"/>
  </p:normalViewPr>
  <p:slideViewPr>
    <p:cSldViewPr snapToGrid="0">
      <p:cViewPr varScale="1">
        <p:scale>
          <a:sx n="74" d="100"/>
          <a:sy n="74" d="100"/>
        </p:scale>
        <p:origin x="60" y="4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.xlsx"/><Relationship Id="rId1" Type="http://schemas.openxmlformats.org/officeDocument/2006/relationships/themeOverride" Target="../theme/themeOverrid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tr-TR"/>
  <c:roundedCorners val="1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view3D>
      <c:rotX val="15"/>
      <c:rotY val="20"/>
      <c:rAngAx val="1"/>
    </c:view3D>
    <c:floor>
      <c:thickness val="0"/>
    </c:floor>
    <c:sideWall>
      <c:thickness val="0"/>
      <c:spPr>
        <a:ln>
          <a:noFill/>
        </a:ln>
      </c:spPr>
    </c:sideWall>
    <c:backWall>
      <c:thickness val="0"/>
      <c:spPr>
        <a:ln>
          <a:noFill/>
        </a:ln>
      </c:spPr>
    </c:backWall>
    <c:plotArea>
      <c:layout>
        <c:manualLayout>
          <c:layoutTarget val="inner"/>
          <c:xMode val="edge"/>
          <c:yMode val="edge"/>
          <c:x val="0.15748708374336806"/>
          <c:y val="5.9944776406495322E-2"/>
          <c:w val="0.72679340698226969"/>
          <c:h val="0.59996997312827594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Sayfa1!$B$1</c:f>
              <c:strCache>
                <c:ptCount val="1"/>
                <c:pt idx="0">
                  <c:v>Antalya </c:v>
                </c:pt>
              </c:strCache>
            </c:strRef>
          </c:tx>
          <c:spPr>
            <a:solidFill>
              <a:srgbClr val="A70021"/>
            </a:solidFill>
          </c:spPr>
          <c:invertIfNegative val="0"/>
          <c:dLbls>
            <c:dLbl>
              <c:idx val="0"/>
              <c:layout>
                <c:manualLayout>
                  <c:x val="-2.0075905893637892E-3"/>
                  <c:y val="-2.5988547031494092E-3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97,64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064A-40DB-8956-5C287701F51D}"/>
                </c:ext>
              </c:extLst>
            </c:dLbl>
            <c:dLbl>
              <c:idx val="1"/>
              <c:layout>
                <c:manualLayout>
                  <c:x val="-8.0303623574552226E-3"/>
                  <c:y val="-3.1186256437792839E-2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93,21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064A-40DB-8956-5C287701F51D}"/>
                </c:ext>
              </c:extLst>
            </c:dLbl>
            <c:dLbl>
              <c:idx val="2"/>
              <c:layout>
                <c:manualLayout>
                  <c:x val="6.0227717680913584E-3"/>
                  <c:y val="-1.2994273515747013E-2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91,79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064A-40DB-8956-5C287701F51D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r>
                      <a:rPr lang="en-US"/>
                      <a:t>93,62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064A-40DB-8956-5C287701F51D}"/>
                </c:ext>
              </c:extLst>
            </c:dLbl>
            <c:dLbl>
              <c:idx val="4"/>
              <c:tx>
                <c:rich>
                  <a:bodyPr/>
                  <a:lstStyle/>
                  <a:p>
                    <a:r>
                      <a:rPr lang="en-US"/>
                      <a:t>60,32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064A-40DB-8956-5C287701F51D}"/>
                </c:ext>
              </c:extLst>
            </c:dLbl>
            <c:dLbl>
              <c:idx val="5"/>
              <c:layout>
                <c:manualLayout>
                  <c:x val="-4.0151811787275697E-3"/>
                  <c:y val="0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33,29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064A-40DB-8956-5C287701F51D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900"/>
                </a:pPr>
                <a:endParaRPr lang="tr-T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Sayfa1!$A$2:$A$7</c:f>
              <c:strCache>
                <c:ptCount val="6"/>
                <c:pt idx="0">
                  <c:v>Okul Öncesi
(5 Yaş)</c:v>
                </c:pt>
                <c:pt idx="1">
                  <c:v>İlkokul</c:v>
                </c:pt>
                <c:pt idx="2">
                  <c:v>Ortaokul</c:v>
                </c:pt>
                <c:pt idx="3">
                  <c:v>Ortaöğretim</c:v>
                </c:pt>
                <c:pt idx="4">
                  <c:v>Genel Ortaöğretim</c:v>
                </c:pt>
                <c:pt idx="5">
                  <c:v>Mesleki Ortaöğretim</c:v>
                </c:pt>
              </c:strCache>
            </c:strRef>
          </c:cat>
          <c:val>
            <c:numRef>
              <c:f>Sayfa1!$B$2:$B$7</c:f>
              <c:numCache>
                <c:formatCode>General</c:formatCode>
                <c:ptCount val="6"/>
                <c:pt idx="0">
                  <c:v>89.44</c:v>
                </c:pt>
                <c:pt idx="1">
                  <c:v>92.91</c:v>
                </c:pt>
                <c:pt idx="2">
                  <c:v>90.39</c:v>
                </c:pt>
                <c:pt idx="3">
                  <c:v>92.93</c:v>
                </c:pt>
                <c:pt idx="4">
                  <c:v>60.05</c:v>
                </c:pt>
                <c:pt idx="5">
                  <c:v>32.880000000000003</c:v>
                </c:pt>
              </c:numCache>
            </c:numRef>
          </c:val>
          <c:shape val="cylinder"/>
          <c:extLst>
            <c:ext xmlns:c16="http://schemas.microsoft.com/office/drawing/2014/chart" uri="{C3380CC4-5D6E-409C-BE32-E72D297353CC}">
              <c16:uniqueId val="{00000006-064A-40DB-8956-5C287701F51D}"/>
            </c:ext>
          </c:extLst>
        </c:ser>
        <c:ser>
          <c:idx val="1"/>
          <c:order val="1"/>
          <c:tx>
            <c:strRef>
              <c:f>Sayfa1!$C$1</c:f>
              <c:strCache>
                <c:ptCount val="1"/>
                <c:pt idx="0">
                  <c:v>Türkiye</c:v>
                </c:pt>
              </c:strCache>
            </c:strRef>
          </c:tx>
          <c:spPr>
            <a:solidFill>
              <a:srgbClr val="33CCCC"/>
            </a:solidFill>
          </c:spPr>
          <c:invertIfNegative val="0"/>
          <c:dLbls>
            <c:dLbl>
              <c:idx val="0"/>
              <c:layout>
                <c:manualLayout>
                  <c:x val="3.0506129395378462E-2"/>
                  <c:y val="1.6892555570471125E-2"/>
                </c:manualLayout>
              </c:layout>
              <c:tx>
                <c:rich>
                  <a:bodyPr wrap="square" lIns="38100" tIns="19050" rIns="38100" bIns="19050" anchor="ctr">
                    <a:noAutofit/>
                  </a:bodyPr>
                  <a:lstStyle/>
                  <a:p>
                    <a:pPr>
                      <a:defRPr sz="900" b="0">
                        <a:latin typeface="+mn-lt"/>
                      </a:defRPr>
                    </a:pPr>
                    <a:r>
                      <a:rPr lang="en-US" dirty="0"/>
                      <a:t>84,95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2024471738894348"/>
                      <c:h val="0.11718235856500658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7-064A-40DB-8956-5C287701F51D}"/>
                </c:ext>
              </c:extLst>
            </c:dLbl>
            <c:dLbl>
              <c:idx val="1"/>
              <c:layout>
                <c:manualLayout>
                  <c:x val="1.8852698336118457E-2"/>
                  <c:y val="-7.7965641094482358E-3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93,85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064A-40DB-8956-5C287701F51D}"/>
                </c:ext>
              </c:extLst>
            </c:dLbl>
            <c:dLbl>
              <c:idx val="2"/>
              <c:layout>
                <c:manualLayout>
                  <c:x val="2.7392704162873611E-2"/>
                  <c:y val="-1.0395418812597611E-2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91,21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064A-40DB-8956-5C287701F51D}"/>
                </c:ext>
              </c:extLst>
            </c:dLbl>
            <c:dLbl>
              <c:idx val="3"/>
              <c:layout>
                <c:manualLayout>
                  <c:x val="2.3785206143985979E-2"/>
                  <c:y val="-2.8587401734643428E-2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91,70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A-064A-40DB-8956-5C287701F51D}"/>
                </c:ext>
              </c:extLst>
            </c:dLbl>
            <c:dLbl>
              <c:idx val="4"/>
              <c:layout>
                <c:manualLayout>
                  <c:x val="6.022771768091355E-3"/>
                  <c:y val="-4.7645119157256825E-17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55,90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064A-40DB-8956-5C287701F51D}"/>
                </c:ext>
              </c:extLst>
            </c:dLbl>
            <c:dLbl>
              <c:idx val="5"/>
              <c:layout>
                <c:manualLayout>
                  <c:x val="1.7762434375894622E-2"/>
                  <c:y val="-2.8587401734643473E-2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35,80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C-064A-40DB-8956-5C287701F51D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900" b="0">
                    <a:latin typeface="+mn-lt"/>
                  </a:defRPr>
                </a:pPr>
                <a:endParaRPr lang="tr-T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Sayfa1!$A$2:$A$7</c:f>
              <c:strCache>
                <c:ptCount val="6"/>
                <c:pt idx="0">
                  <c:v>Okul Öncesi
(5 Yaş)</c:v>
                </c:pt>
                <c:pt idx="1">
                  <c:v>İlkokul</c:v>
                </c:pt>
                <c:pt idx="2">
                  <c:v>Ortaokul</c:v>
                </c:pt>
                <c:pt idx="3">
                  <c:v>Ortaöğretim</c:v>
                </c:pt>
                <c:pt idx="4">
                  <c:v>Genel Ortaöğretim</c:v>
                </c:pt>
                <c:pt idx="5">
                  <c:v>Mesleki Ortaöğretim</c:v>
                </c:pt>
              </c:strCache>
            </c:strRef>
          </c:cat>
          <c:val>
            <c:numRef>
              <c:f>Sayfa1!$C$2:$C$7</c:f>
              <c:numCache>
                <c:formatCode>0.00</c:formatCode>
                <c:ptCount val="6"/>
                <c:pt idx="0" formatCode="General">
                  <c:v>81.63</c:v>
                </c:pt>
                <c:pt idx="1">
                  <c:v>93.93</c:v>
                </c:pt>
                <c:pt idx="2" formatCode="General">
                  <c:v>89.84</c:v>
                </c:pt>
                <c:pt idx="3" formatCode="General">
                  <c:v>89.67</c:v>
                </c:pt>
                <c:pt idx="4" formatCode="General">
                  <c:v>53.55</c:v>
                </c:pt>
                <c:pt idx="5" formatCode="General">
                  <c:v>36.119999999999997</c:v>
                </c:pt>
              </c:numCache>
            </c:numRef>
          </c:val>
          <c:shape val="cylinder"/>
          <c:extLst>
            <c:ext xmlns:c16="http://schemas.microsoft.com/office/drawing/2014/chart" uri="{C3380CC4-5D6E-409C-BE32-E72D297353CC}">
              <c16:uniqueId val="{0000000D-064A-40DB-8956-5C287701F51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10"/>
        <c:gapDepth val="50"/>
        <c:shape val="box"/>
        <c:axId val="159289888"/>
        <c:axId val="159291456"/>
        <c:axId val="0"/>
      </c:bar3DChart>
      <c:catAx>
        <c:axId val="159289888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b="1"/>
            </a:pPr>
            <a:endParaRPr lang="tr-TR"/>
          </a:p>
        </c:txPr>
        <c:crossAx val="159291456"/>
        <c:crosses val="autoZero"/>
        <c:auto val="1"/>
        <c:lblAlgn val="ctr"/>
        <c:lblOffset val="100"/>
        <c:noMultiLvlLbl val="0"/>
      </c:catAx>
      <c:valAx>
        <c:axId val="159291456"/>
        <c:scaling>
          <c:orientation val="minMax"/>
        </c:scaling>
        <c:delete val="0"/>
        <c:axPos val="l"/>
        <c:majorGridlines>
          <c:spPr>
            <a:ln w="3175">
              <a:solidFill>
                <a:schemeClr val="tx1">
                  <a:tint val="75000"/>
                </a:schemeClr>
              </a:solidFill>
            </a:ln>
          </c:spPr>
        </c:majorGridlines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b="1"/>
            </a:pPr>
            <a:endParaRPr lang="tr-TR"/>
          </a:p>
        </c:txPr>
        <c:crossAx val="159289888"/>
        <c:crosses val="autoZero"/>
        <c:crossBetween val="between"/>
      </c:valAx>
    </c:plotArea>
    <c:legend>
      <c:legendPos val="b"/>
      <c:overlay val="0"/>
    </c:legend>
    <c:plotVisOnly val="1"/>
    <c:dispBlanksAs val="gap"/>
    <c:showDLblsOverMax val="0"/>
  </c:chart>
  <c:txPr>
    <a:bodyPr/>
    <a:lstStyle/>
    <a:p>
      <a:pPr>
        <a:defRPr sz="1400"/>
      </a:pPr>
      <a:endParaRPr lang="tr-TR"/>
    </a:p>
  </c:txPr>
  <c:externalData r:id="rId2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B4F0A65-CA9F-4CC6-9568-9B0033F572DA}" type="datetimeFigureOut">
              <a:rPr lang="tr-TR" smtClean="0"/>
              <a:t>7.05.2024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5939012-9C56-4249-BA2A-51FB79867501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7760278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Alt Bilgi Yer Tutucusu 3">
            <a:extLst>
              <a:ext uri="{FF2B5EF4-FFF2-40B4-BE49-F238E27FC236}">
                <a16:creationId xmlns:a16="http://schemas.microsoft.com/office/drawing/2014/main" id="{52DFB4E9-6508-4781-85DB-75A76C4E80B9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59412103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Alt Bilgi Yer Tutucusu 3">
            <a:extLst>
              <a:ext uri="{FF2B5EF4-FFF2-40B4-BE49-F238E27FC236}">
                <a16:creationId xmlns:a16="http://schemas.microsoft.com/office/drawing/2014/main" id="{9029865A-FCFC-4A9C-995F-E179F873E433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16177871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Alt Bilgi Yer Tutucusu 3">
            <a:extLst>
              <a:ext uri="{FF2B5EF4-FFF2-40B4-BE49-F238E27FC236}">
                <a16:creationId xmlns:a16="http://schemas.microsoft.com/office/drawing/2014/main" id="{EF683A63-D51F-4545-800F-1C61AD889147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09381515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Alt Bilgi Yer Tutucusu 3">
            <a:extLst>
              <a:ext uri="{FF2B5EF4-FFF2-40B4-BE49-F238E27FC236}">
                <a16:creationId xmlns:a16="http://schemas.microsoft.com/office/drawing/2014/main" id="{2A0A50FB-D3C4-409D-9C94-C8A9F4E5B0E2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66689056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0406403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r-TR"/>
              <a:t>Asıl alt başlık stilini düzenlemek için tıklayın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622C69-F247-4F68-ACC5-9FA195A241C3}" type="datetimeFigureOut">
              <a:rPr lang="tr-TR" smtClean="0"/>
              <a:t>7.05.2024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9C55FB-DA44-4BED-BE6C-4A781FF9C383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8015493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622C69-F247-4F68-ACC5-9FA195A241C3}" type="datetimeFigureOut">
              <a:rPr lang="tr-TR" smtClean="0"/>
              <a:t>7.05.2024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9C55FB-DA44-4BED-BE6C-4A781FF9C383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7555736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622C69-F247-4F68-ACC5-9FA195A241C3}" type="datetimeFigureOut">
              <a:rPr lang="tr-TR" smtClean="0"/>
              <a:t>7.05.2024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9C55FB-DA44-4BED-BE6C-4A781FF9C383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1110069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622C69-F247-4F68-ACC5-9FA195A241C3}" type="datetimeFigureOut">
              <a:rPr lang="tr-TR" smtClean="0"/>
              <a:t>7.05.2024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9C55FB-DA44-4BED-BE6C-4A781FF9C383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7945910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622C69-F247-4F68-ACC5-9FA195A241C3}" type="datetimeFigureOut">
              <a:rPr lang="tr-TR" smtClean="0"/>
              <a:t>7.05.2024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9C55FB-DA44-4BED-BE6C-4A781FF9C383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6457259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622C69-F247-4F68-ACC5-9FA195A241C3}" type="datetimeFigureOut">
              <a:rPr lang="tr-TR" smtClean="0"/>
              <a:t>7.05.2024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9C55FB-DA44-4BED-BE6C-4A781FF9C383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1121803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622C69-F247-4F68-ACC5-9FA195A241C3}" type="datetimeFigureOut">
              <a:rPr lang="tr-TR" smtClean="0"/>
              <a:t>7.05.2024</a:t>
            </a:fld>
            <a:endParaRPr 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9C55FB-DA44-4BED-BE6C-4A781FF9C383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2315420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622C69-F247-4F68-ACC5-9FA195A241C3}" type="datetimeFigureOut">
              <a:rPr lang="tr-TR" smtClean="0"/>
              <a:t>7.05.2024</a:t>
            </a:fld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9C55FB-DA44-4BED-BE6C-4A781FF9C383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8077943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622C69-F247-4F68-ACC5-9FA195A241C3}" type="datetimeFigureOut">
              <a:rPr lang="tr-TR" smtClean="0"/>
              <a:t>7.05.2024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9C55FB-DA44-4BED-BE6C-4A781FF9C383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1954204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622C69-F247-4F68-ACC5-9FA195A241C3}" type="datetimeFigureOut">
              <a:rPr lang="tr-TR" smtClean="0"/>
              <a:t>7.05.2024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9C55FB-DA44-4BED-BE6C-4A781FF9C383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4641067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622C69-F247-4F68-ACC5-9FA195A241C3}" type="datetimeFigureOut">
              <a:rPr lang="tr-TR" smtClean="0"/>
              <a:t>7.05.2024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9C55FB-DA44-4BED-BE6C-4A781FF9C383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5884659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622C69-F247-4F68-ACC5-9FA195A241C3}" type="datetimeFigureOut">
              <a:rPr lang="tr-TR" smtClean="0"/>
              <a:t>7.05.2024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9C55FB-DA44-4BED-BE6C-4A781FF9C383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1627705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chart" Target="../charts/char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Dikdörtgen 14"/>
          <p:cNvSpPr/>
          <p:nvPr/>
        </p:nvSpPr>
        <p:spPr>
          <a:xfrm>
            <a:off x="4814280" y="0"/>
            <a:ext cx="7380000" cy="828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3200" b="1" i="1" dirty="0">
                <a:solidFill>
                  <a:srgbClr val="A50021"/>
                </a:solidFill>
              </a:rPr>
              <a:t>İlköğretim ve Ortaöğretim</a:t>
            </a:r>
          </a:p>
        </p:txBody>
      </p:sp>
      <p:sp>
        <p:nvSpPr>
          <p:cNvPr id="16" name="Dikdörtgen 5"/>
          <p:cNvSpPr/>
          <p:nvPr/>
        </p:nvSpPr>
        <p:spPr>
          <a:xfrm>
            <a:off x="0" y="0"/>
            <a:ext cx="5400000" cy="828000"/>
          </a:xfrm>
          <a:custGeom>
            <a:avLst/>
            <a:gdLst>
              <a:gd name="connsiteX0" fmla="*/ 0 w 4579374"/>
              <a:gd name="connsiteY0" fmla="*/ 0 h 942190"/>
              <a:gd name="connsiteX1" fmla="*/ 4579374 w 4579374"/>
              <a:gd name="connsiteY1" fmla="*/ 0 h 942190"/>
              <a:gd name="connsiteX2" fmla="*/ 4579374 w 4579374"/>
              <a:gd name="connsiteY2" fmla="*/ 942190 h 942190"/>
              <a:gd name="connsiteX3" fmla="*/ 0 w 4579374"/>
              <a:gd name="connsiteY3" fmla="*/ 942190 h 942190"/>
              <a:gd name="connsiteX4" fmla="*/ 0 w 4579374"/>
              <a:gd name="connsiteY4" fmla="*/ 0 h 942190"/>
              <a:gd name="connsiteX0" fmla="*/ 0 w 4579374"/>
              <a:gd name="connsiteY0" fmla="*/ 0 h 942190"/>
              <a:gd name="connsiteX1" fmla="*/ 4579374 w 4579374"/>
              <a:gd name="connsiteY1" fmla="*/ 0 h 942190"/>
              <a:gd name="connsiteX2" fmla="*/ 4070555 w 4579374"/>
              <a:gd name="connsiteY2" fmla="*/ 942190 h 942190"/>
              <a:gd name="connsiteX3" fmla="*/ 0 w 4579374"/>
              <a:gd name="connsiteY3" fmla="*/ 942190 h 942190"/>
              <a:gd name="connsiteX4" fmla="*/ 0 w 4579374"/>
              <a:gd name="connsiteY4" fmla="*/ 0 h 9421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79374" h="942190">
                <a:moveTo>
                  <a:pt x="0" y="0"/>
                </a:moveTo>
                <a:lnTo>
                  <a:pt x="4579374" y="0"/>
                </a:lnTo>
                <a:lnTo>
                  <a:pt x="4070555" y="942190"/>
                </a:lnTo>
                <a:lnTo>
                  <a:pt x="0" y="942190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A82843">
                  <a:shade val="30000"/>
                  <a:satMod val="115000"/>
                </a:srgbClr>
              </a:gs>
              <a:gs pos="50000">
                <a:srgbClr val="A82843">
                  <a:shade val="67500"/>
                  <a:satMod val="115000"/>
                </a:srgbClr>
              </a:gs>
              <a:gs pos="100000">
                <a:srgbClr val="A82843">
                  <a:shade val="100000"/>
                  <a:satMod val="115000"/>
                </a:srgbClr>
              </a:gs>
            </a:gsLst>
            <a:path path="circle">
              <a:fillToRect l="100000" t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3600" b="1" i="1" dirty="0"/>
              <a:t> EĞİTİM</a:t>
            </a:r>
          </a:p>
        </p:txBody>
      </p:sp>
      <p:sp>
        <p:nvSpPr>
          <p:cNvPr id="17" name="Metin kutusu 16"/>
          <p:cNvSpPr txBox="1"/>
          <p:nvPr/>
        </p:nvSpPr>
        <p:spPr>
          <a:xfrm>
            <a:off x="3175223" y="972000"/>
            <a:ext cx="579999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2400" b="1" i="0" u="none" strike="noStrike" kern="1200" cap="none" spc="0" normalizeH="0" baseline="0" noProof="0" dirty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Okul, Derslik, Öğretmen ve Öğrenci Durumu</a:t>
            </a:r>
          </a:p>
        </p:txBody>
      </p:sp>
      <p:sp>
        <p:nvSpPr>
          <p:cNvPr id="21" name="Dikdörtgen 20"/>
          <p:cNvSpPr/>
          <p:nvPr/>
        </p:nvSpPr>
        <p:spPr>
          <a:xfrm>
            <a:off x="2060997" y="5353601"/>
            <a:ext cx="7808228" cy="80021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CC0000"/>
              </a:buClr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tr-TR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Times New Roman" pitchFamily="18" charset="0"/>
              </a:rPr>
              <a:t>Derslik Başına Düşen Öğrenci Sayısı </a:t>
            </a:r>
            <a:r>
              <a:rPr kumimoji="0" lang="tr-TR" sz="1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Times New Roman" pitchFamily="18" charset="0"/>
              </a:rPr>
              <a:t>…. </a:t>
            </a:r>
            <a:r>
              <a:rPr kumimoji="0" lang="tr-TR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Times New Roman" pitchFamily="18" charset="0"/>
              </a:rPr>
              <a:t>(202…-202… Türkiye Ortalaması </a:t>
            </a:r>
            <a:r>
              <a:rPr lang="tr-TR" b="1" dirty="0">
                <a:solidFill>
                  <a:srgbClr val="FF0000"/>
                </a:solidFill>
                <a:latin typeface="Calibri" panose="020F0502020204030204"/>
                <a:cs typeface="Times New Roman" pitchFamily="18" charset="0"/>
              </a:rPr>
              <a:t>….</a:t>
            </a:r>
            <a:r>
              <a:rPr kumimoji="0" lang="tr-TR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Times New Roman" pitchFamily="18" charset="0"/>
              </a:rPr>
              <a:t>) 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CC0000"/>
              </a:buClr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tr-TR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Times New Roman" pitchFamily="18" charset="0"/>
              </a:rPr>
              <a:t>Öğretmen Başına </a:t>
            </a:r>
            <a:r>
              <a:rPr lang="tr-TR" b="1" dirty="0">
                <a:solidFill>
                  <a:prstClr val="black"/>
                </a:solidFill>
                <a:latin typeface="Calibri" panose="020F0502020204030204"/>
                <a:cs typeface="Times New Roman" pitchFamily="18" charset="0"/>
              </a:rPr>
              <a:t>D</a:t>
            </a:r>
            <a:r>
              <a:rPr kumimoji="0" lang="tr-TR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Times New Roman" pitchFamily="18" charset="0"/>
              </a:rPr>
              <a:t>üşen </a:t>
            </a:r>
            <a:r>
              <a:rPr lang="tr-TR" b="1" dirty="0">
                <a:solidFill>
                  <a:prstClr val="black"/>
                </a:solidFill>
                <a:latin typeface="Calibri" panose="020F0502020204030204"/>
                <a:cs typeface="Times New Roman" pitchFamily="18" charset="0"/>
              </a:rPr>
              <a:t>Ö</a:t>
            </a:r>
            <a:r>
              <a:rPr kumimoji="0" lang="tr-TR" sz="1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Times New Roman" pitchFamily="18" charset="0"/>
              </a:rPr>
              <a:t>ğrenci</a:t>
            </a:r>
            <a:r>
              <a:rPr kumimoji="0" lang="tr-TR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Times New Roman" pitchFamily="18" charset="0"/>
              </a:rPr>
              <a:t> </a:t>
            </a:r>
            <a:r>
              <a:rPr lang="tr-TR" b="1" noProof="0" dirty="0">
                <a:solidFill>
                  <a:prstClr val="black"/>
                </a:solidFill>
                <a:latin typeface="Calibri" panose="020F0502020204030204"/>
                <a:cs typeface="Times New Roman" pitchFamily="18" charset="0"/>
              </a:rPr>
              <a:t>S</a:t>
            </a:r>
            <a:r>
              <a:rPr kumimoji="0" lang="tr-TR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Times New Roman" pitchFamily="18" charset="0"/>
              </a:rPr>
              <a:t>ayısı </a:t>
            </a:r>
            <a:r>
              <a:rPr lang="tr-TR" b="1" dirty="0">
                <a:solidFill>
                  <a:srgbClr val="FF0000"/>
                </a:solidFill>
                <a:latin typeface="Calibri" panose="020F0502020204030204"/>
                <a:cs typeface="Times New Roman" pitchFamily="18" charset="0"/>
              </a:rPr>
              <a:t>….</a:t>
            </a:r>
            <a:r>
              <a:rPr kumimoji="0" lang="tr-TR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Times New Roman" pitchFamily="18" charset="0"/>
              </a:rPr>
              <a:t> (202…-202… Türkiye Ortalaması </a:t>
            </a:r>
            <a:r>
              <a:rPr lang="tr-TR" b="1" dirty="0">
                <a:solidFill>
                  <a:srgbClr val="FF0000"/>
                </a:solidFill>
                <a:latin typeface="Calibri" panose="020F0502020204030204"/>
                <a:cs typeface="Times New Roman" pitchFamily="18" charset="0"/>
              </a:rPr>
              <a:t>….</a:t>
            </a:r>
            <a:r>
              <a:rPr kumimoji="0" lang="tr-TR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Times New Roman" pitchFamily="18" charset="0"/>
              </a:rPr>
              <a:t>)</a:t>
            </a:r>
            <a:endParaRPr kumimoji="0" lang="tr-TR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2" name="Resim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56000" y="6228000"/>
            <a:ext cx="584073" cy="576000"/>
          </a:xfrm>
          <a:prstGeom prst="rect">
            <a:avLst/>
          </a:prstGeom>
        </p:spPr>
      </p:pic>
      <p:graphicFrame>
        <p:nvGraphicFramePr>
          <p:cNvPr id="8" name="Tablo 7">
            <a:extLst>
              <a:ext uri="{FF2B5EF4-FFF2-40B4-BE49-F238E27FC236}">
                <a16:creationId xmlns:a16="http://schemas.microsoft.com/office/drawing/2014/main" id="{6BF09CD1-6A32-47DB-A756-2D610E41E69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18791871"/>
              </p:ext>
            </p:extLst>
          </p:nvPr>
        </p:nvGraphicFramePr>
        <p:xfrm>
          <a:off x="970278" y="1543050"/>
          <a:ext cx="9969470" cy="3722419"/>
        </p:xfrm>
        <a:graphic>
          <a:graphicData uri="http://schemas.openxmlformats.org/drawingml/2006/table">
            <a:tbl>
              <a:tblPr firstRow="1" firstCol="1" bandRow="1">
                <a:tableStyleId>{5FD0F851-EC5A-4D38-B0AD-8093EC10F338}</a:tableStyleId>
              </a:tblPr>
              <a:tblGrid>
                <a:gridCol w="1141790">
                  <a:extLst>
                    <a:ext uri="{9D8B030D-6E8A-4147-A177-3AD203B41FA5}">
                      <a16:colId xmlns:a16="http://schemas.microsoft.com/office/drawing/2014/main" val="803807706"/>
                    </a:ext>
                  </a:extLst>
                </a:gridCol>
                <a:gridCol w="2298116">
                  <a:extLst>
                    <a:ext uri="{9D8B030D-6E8A-4147-A177-3AD203B41FA5}">
                      <a16:colId xmlns:a16="http://schemas.microsoft.com/office/drawing/2014/main" val="1752639723"/>
                    </a:ext>
                  </a:extLst>
                </a:gridCol>
                <a:gridCol w="1632391">
                  <a:extLst>
                    <a:ext uri="{9D8B030D-6E8A-4147-A177-3AD203B41FA5}">
                      <a16:colId xmlns:a16="http://schemas.microsoft.com/office/drawing/2014/main" val="20677228"/>
                    </a:ext>
                  </a:extLst>
                </a:gridCol>
                <a:gridCol w="1632391">
                  <a:extLst>
                    <a:ext uri="{9D8B030D-6E8A-4147-A177-3AD203B41FA5}">
                      <a16:colId xmlns:a16="http://schemas.microsoft.com/office/drawing/2014/main" val="3731065341"/>
                    </a:ext>
                  </a:extLst>
                </a:gridCol>
                <a:gridCol w="1632391">
                  <a:extLst>
                    <a:ext uri="{9D8B030D-6E8A-4147-A177-3AD203B41FA5}">
                      <a16:colId xmlns:a16="http://schemas.microsoft.com/office/drawing/2014/main" val="3331597030"/>
                    </a:ext>
                  </a:extLst>
                </a:gridCol>
                <a:gridCol w="1632391">
                  <a:extLst>
                    <a:ext uri="{9D8B030D-6E8A-4147-A177-3AD203B41FA5}">
                      <a16:colId xmlns:a16="http://schemas.microsoft.com/office/drawing/2014/main" val="983914370"/>
                    </a:ext>
                  </a:extLst>
                </a:gridCol>
              </a:tblGrid>
              <a:tr h="411593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1600" dirty="0">
                          <a:effectLst/>
                        </a:rPr>
                        <a:t>Eğitim Kademesi</a:t>
                      </a:r>
                      <a:endParaRPr lang="tr-TR" sz="16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1600" dirty="0">
                          <a:effectLst/>
                        </a:rPr>
                        <a:t>Okul Sayısı</a:t>
                      </a:r>
                      <a:endParaRPr lang="tr-TR" sz="16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1600" dirty="0">
                          <a:effectLst/>
                        </a:rPr>
                        <a:t>Derslik Sayısı</a:t>
                      </a:r>
                      <a:endParaRPr lang="tr-TR" sz="16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1600" dirty="0">
                          <a:effectLst/>
                        </a:rPr>
                        <a:t>Öğretmen Sayısı</a:t>
                      </a:r>
                      <a:endParaRPr lang="tr-TR" sz="16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1600" dirty="0">
                          <a:effectLst/>
                        </a:rPr>
                        <a:t>Öğrenci Sayısı</a:t>
                      </a:r>
                      <a:endParaRPr lang="tr-TR" sz="16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15723372"/>
                  </a:ext>
                </a:extLst>
              </a:tr>
              <a:tr h="245525">
                <a:tc rowSpan="5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1600" dirty="0">
                          <a:effectLst/>
                        </a:rPr>
                        <a:t>Resmi</a:t>
                      </a:r>
                      <a:endParaRPr lang="tr-TR" sz="16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tr-TR" sz="1600" dirty="0">
                          <a:effectLst/>
                        </a:rPr>
                        <a:t> Anaokulu</a:t>
                      </a:r>
                      <a:endParaRPr lang="tr-TR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tr-TR" sz="1600" dirty="0"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36000" marR="468000" marT="0" marB="0"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tr-TR" sz="1600" dirty="0"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36000" marR="468000" marT="0" marB="0"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tr-TR" sz="1600" dirty="0"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36000" marR="468000" marT="0" marB="0"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tr-TR" sz="1600" dirty="0"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36000" marR="468000" marT="0" marB="0"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71248691"/>
                  </a:ext>
                </a:extLst>
              </a:tr>
              <a:tr h="245525"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tr-TR" sz="1600" dirty="0">
                          <a:effectLst/>
                        </a:rPr>
                        <a:t> İlkokul</a:t>
                      </a:r>
                      <a:endParaRPr lang="tr-TR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tr-TR" sz="1600" dirty="0"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36000" marR="468000" marT="0" marB="0"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tr-TR" sz="1600" dirty="0"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36000" marR="468000" marT="0" marB="0"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tr-TR" sz="1600" dirty="0"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36000" marR="468000" marT="0" marB="0"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tr-TR" sz="1600" dirty="0"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36000" marR="468000" marT="0" marB="0"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431112654"/>
                  </a:ext>
                </a:extLst>
              </a:tr>
              <a:tr h="245525"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tr-TR" sz="1600" dirty="0">
                          <a:effectLst/>
                        </a:rPr>
                        <a:t> Ortaokul</a:t>
                      </a:r>
                      <a:endParaRPr lang="tr-TR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tr-TR" sz="1600" dirty="0"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36000" marR="468000" marT="0" marB="0"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tr-TR" sz="1600" dirty="0"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36000" marR="468000" marT="0" marB="0"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tr-TR" sz="1600" dirty="0"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36000" marR="468000" marT="0" marB="0"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tr-TR" sz="1600" dirty="0"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36000" marR="468000" marT="0" marB="0"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91002624"/>
                  </a:ext>
                </a:extLst>
              </a:tr>
              <a:tr h="245525"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tr-TR" sz="1600" dirty="0">
                          <a:effectLst/>
                        </a:rPr>
                        <a:t> Orta Öğretim</a:t>
                      </a:r>
                      <a:endParaRPr lang="tr-TR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tr-TR" sz="1600" dirty="0"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36000" marR="468000" marT="0" marB="0"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tr-TR" sz="1600" dirty="0"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36000" marR="468000" marT="0" marB="0"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tr-TR" sz="1600" dirty="0"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36000" marR="468000" marT="0" marB="0"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tr-TR" sz="1600" dirty="0"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36000" marR="468000" marT="0" marB="0"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34822245"/>
                  </a:ext>
                </a:extLst>
              </a:tr>
              <a:tr h="245525"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tr-TR" sz="16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tr-TR" sz="1600" b="0" dirty="0">
                          <a:effectLst/>
                          <a:latin typeface="+mn-lt"/>
                          <a:ea typeface="Times New Roman"/>
                        </a:rPr>
                        <a:t>Özel Eğitim Okulları</a:t>
                      </a: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tr-TR" sz="1600" dirty="0"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36000" marR="468000" marT="0" marB="0"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tr-TR" sz="1600" dirty="0"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36000" marR="468000" marT="0" marB="0"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tr-TR" sz="1600" dirty="0"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36000" marR="468000" marT="0" marB="0"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tr-TR" sz="1600" dirty="0"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36000" marR="468000" marT="0" marB="0"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2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5525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1600" dirty="0">
                          <a:effectLst/>
                        </a:rPr>
                        <a:t>Resmi Okullar Toplamı</a:t>
                      </a:r>
                      <a:endParaRPr lang="tr-TR" sz="16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tr-TR" sz="1600" b="1" dirty="0"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36000" marR="468000" marT="0" marB="0"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tr-TR" sz="1600" b="1" dirty="0"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36000" marR="468000" marT="0" marB="0"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tr-TR" sz="1600" b="1" dirty="0"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36000" marR="468000" marT="0" marB="0"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tr-TR" sz="1600" b="1" dirty="0"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36000" marR="468000" marT="0" marB="0"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96790070"/>
                  </a:ext>
                </a:extLst>
              </a:tr>
              <a:tr h="245525">
                <a:tc rowSpan="5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1600" dirty="0">
                          <a:effectLst/>
                        </a:rPr>
                        <a:t>Özel</a:t>
                      </a:r>
                      <a:endParaRPr lang="tr-TR" sz="16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tr-TR" sz="1600" dirty="0">
                          <a:effectLst/>
                        </a:rPr>
                        <a:t> Anaokulu</a:t>
                      </a:r>
                      <a:endParaRPr lang="tr-TR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tr-TR" sz="1600" dirty="0"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36000" marR="468000" marT="0" marB="0"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tr-TR" sz="1600" dirty="0"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36000" marR="468000" marT="0" marB="0"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tr-TR" sz="1600" dirty="0"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36000" marR="468000" marT="0" marB="0"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tr-TR" sz="1600" dirty="0"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36000" marR="468000" marT="0" marB="0"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70946036"/>
                  </a:ext>
                </a:extLst>
              </a:tr>
              <a:tr h="245525"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tr-TR" sz="1600" dirty="0">
                          <a:effectLst/>
                        </a:rPr>
                        <a:t> İlkokul </a:t>
                      </a:r>
                      <a:endParaRPr lang="tr-TR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tr-TR" sz="1600" dirty="0"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36000" marR="468000" marT="0" marB="0"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tr-TR" sz="1600" dirty="0"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36000" marR="468000" marT="0" marB="0"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tr-TR" sz="1600" dirty="0"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36000" marR="468000" marT="0" marB="0"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tr-TR" sz="1600" dirty="0"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36000" marR="468000" marT="0" marB="0"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66518"/>
                  </a:ext>
                </a:extLst>
              </a:tr>
              <a:tr h="245525"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tr-TR" sz="1600" dirty="0">
                          <a:effectLst/>
                        </a:rPr>
                        <a:t> Ortaokul</a:t>
                      </a:r>
                      <a:endParaRPr lang="tr-TR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tr-TR" sz="1600" dirty="0"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36000" marR="468000" marT="0" marB="0"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tr-TR" sz="1600" dirty="0"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36000" marR="468000" marT="0" marB="0"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tr-TR" sz="1600" dirty="0"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36000" marR="468000" marT="0" marB="0"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tr-TR" sz="1600" dirty="0"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36000" marR="468000" marT="0" marB="0"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45277198"/>
                  </a:ext>
                </a:extLst>
              </a:tr>
              <a:tr h="245525"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tr-TR" sz="1600" dirty="0">
                          <a:effectLst/>
                        </a:rPr>
                        <a:t> Ortaöğretim</a:t>
                      </a:r>
                      <a:endParaRPr lang="tr-TR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tr-TR" sz="1600" dirty="0"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36000" marR="468000" marT="0" marB="0"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tr-TR" sz="1600" dirty="0"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36000" marR="468000" marT="0" marB="0"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tr-TR" sz="1600" dirty="0"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36000" marR="468000" marT="0" marB="0"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tr-TR" sz="1600" dirty="0"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36000" marR="468000" marT="0" marB="0"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86334965"/>
                  </a:ext>
                </a:extLst>
              </a:tr>
              <a:tr h="245525"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tr-TR" sz="16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sz="1600" dirty="0">
                          <a:effectLst/>
                          <a:latin typeface="+mn-lt"/>
                          <a:ea typeface="Times New Roman"/>
                        </a:rPr>
                        <a:t>Özel Eğitim Okulları</a:t>
                      </a: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tr-TR" sz="1600" dirty="0"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36000" marR="468000" marT="0" marB="0"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tr-TR" sz="1600" dirty="0"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36000" marR="468000" marT="0" marB="0"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tr-TR" sz="1600" dirty="0"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36000" marR="468000" marT="0" marB="0"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tr-TR" sz="1600" dirty="0"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36000" marR="468000" marT="0" marB="0"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45525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1600" dirty="0">
                          <a:effectLst/>
                        </a:rPr>
                        <a:t>Özel Okullar Toplamı</a:t>
                      </a:r>
                      <a:endParaRPr lang="tr-TR" sz="16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tr-TR" sz="16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36000" marR="468000" marT="0" marB="0"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tr-TR" sz="16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36000" marR="468000" marT="0" marB="0"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tr-TR" sz="16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36000" marR="468000" marT="0" marB="0"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tr-TR" sz="16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36000" marR="468000" marT="0" marB="0"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29924218"/>
                  </a:ext>
                </a:extLst>
              </a:tr>
              <a:tr h="364526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1600" dirty="0">
                          <a:effectLst/>
                        </a:rPr>
                        <a:t>GENEL TOPLAM</a:t>
                      </a:r>
                      <a:endParaRPr lang="tr-TR" sz="16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tr-TR" sz="1600" b="1" dirty="0"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36000" marR="468000" marT="0" marB="0"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tr-TR" sz="1600" b="1" dirty="0"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36000" marR="468000" marT="0" marB="0"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tr-TR" sz="1600" b="1" dirty="0"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36000" marR="468000" marT="0" marB="0"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tr-TR" sz="1600" b="1" dirty="0">
                        <a:effectLst/>
                        <a:latin typeface="+mn-lt"/>
                      </a:endParaRPr>
                    </a:p>
                  </a:txBody>
                  <a:tcPr marL="36000" marR="468000" marT="0" marB="0"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2272157"/>
                  </a:ext>
                </a:extLst>
              </a:tr>
            </a:tbl>
          </a:graphicData>
        </a:graphic>
      </p:graphicFrame>
      <p:pic>
        <p:nvPicPr>
          <p:cNvPr id="9" name="Resim 8">
            <a:extLst>
              <a:ext uri="{FF2B5EF4-FFF2-40B4-BE49-F238E27FC236}">
                <a16:creationId xmlns:a16="http://schemas.microsoft.com/office/drawing/2014/main" id="{53C9836F-1F0C-4F3C-9182-8BAD14F49BF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491244" y="6123266"/>
            <a:ext cx="700756" cy="680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91823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Dikdörtgen 14"/>
          <p:cNvSpPr/>
          <p:nvPr/>
        </p:nvSpPr>
        <p:spPr>
          <a:xfrm>
            <a:off x="4813069" y="-1"/>
            <a:ext cx="7380000" cy="828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3200" b="1" i="1" dirty="0">
                <a:solidFill>
                  <a:srgbClr val="A50021"/>
                </a:solidFill>
              </a:rPr>
              <a:t>Okullaşma Durumu</a:t>
            </a:r>
          </a:p>
        </p:txBody>
      </p:sp>
      <p:sp>
        <p:nvSpPr>
          <p:cNvPr id="16" name="Dikdörtgen 5"/>
          <p:cNvSpPr/>
          <p:nvPr/>
        </p:nvSpPr>
        <p:spPr>
          <a:xfrm>
            <a:off x="0" y="0"/>
            <a:ext cx="5400000" cy="828000"/>
          </a:xfrm>
          <a:custGeom>
            <a:avLst/>
            <a:gdLst>
              <a:gd name="connsiteX0" fmla="*/ 0 w 4579374"/>
              <a:gd name="connsiteY0" fmla="*/ 0 h 942190"/>
              <a:gd name="connsiteX1" fmla="*/ 4579374 w 4579374"/>
              <a:gd name="connsiteY1" fmla="*/ 0 h 942190"/>
              <a:gd name="connsiteX2" fmla="*/ 4579374 w 4579374"/>
              <a:gd name="connsiteY2" fmla="*/ 942190 h 942190"/>
              <a:gd name="connsiteX3" fmla="*/ 0 w 4579374"/>
              <a:gd name="connsiteY3" fmla="*/ 942190 h 942190"/>
              <a:gd name="connsiteX4" fmla="*/ 0 w 4579374"/>
              <a:gd name="connsiteY4" fmla="*/ 0 h 942190"/>
              <a:gd name="connsiteX0" fmla="*/ 0 w 4579374"/>
              <a:gd name="connsiteY0" fmla="*/ 0 h 942190"/>
              <a:gd name="connsiteX1" fmla="*/ 4579374 w 4579374"/>
              <a:gd name="connsiteY1" fmla="*/ 0 h 942190"/>
              <a:gd name="connsiteX2" fmla="*/ 4070555 w 4579374"/>
              <a:gd name="connsiteY2" fmla="*/ 942190 h 942190"/>
              <a:gd name="connsiteX3" fmla="*/ 0 w 4579374"/>
              <a:gd name="connsiteY3" fmla="*/ 942190 h 942190"/>
              <a:gd name="connsiteX4" fmla="*/ 0 w 4579374"/>
              <a:gd name="connsiteY4" fmla="*/ 0 h 9421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79374" h="942190">
                <a:moveTo>
                  <a:pt x="0" y="0"/>
                </a:moveTo>
                <a:lnTo>
                  <a:pt x="4579374" y="0"/>
                </a:lnTo>
                <a:lnTo>
                  <a:pt x="4070555" y="942190"/>
                </a:lnTo>
                <a:lnTo>
                  <a:pt x="0" y="942190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A82843">
                  <a:shade val="30000"/>
                  <a:satMod val="115000"/>
                </a:srgbClr>
              </a:gs>
              <a:gs pos="50000">
                <a:srgbClr val="A82843">
                  <a:shade val="67500"/>
                  <a:satMod val="115000"/>
                </a:srgbClr>
              </a:gs>
              <a:gs pos="100000">
                <a:srgbClr val="A82843">
                  <a:shade val="100000"/>
                  <a:satMod val="115000"/>
                </a:srgbClr>
              </a:gs>
            </a:gsLst>
            <a:path path="circle">
              <a:fillToRect l="100000" t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3600" b="1" i="1" dirty="0"/>
              <a:t> EĞİTİM</a:t>
            </a:r>
          </a:p>
        </p:txBody>
      </p:sp>
      <p:sp>
        <p:nvSpPr>
          <p:cNvPr id="9" name="Dikdörtgen 8"/>
          <p:cNvSpPr/>
          <p:nvPr/>
        </p:nvSpPr>
        <p:spPr>
          <a:xfrm>
            <a:off x="7019752" y="4368804"/>
            <a:ext cx="379060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600"/>
              </a:spcBef>
              <a:spcAft>
                <a:spcPts val="600"/>
              </a:spcAft>
              <a:buClr>
                <a:srgbClr val="CC0000"/>
              </a:buClr>
              <a:defRPr/>
            </a:pPr>
            <a:r>
              <a:rPr lang="tr-TR" sz="2400" b="1" dirty="0">
                <a:solidFill>
                  <a:schemeClr val="bg1"/>
                </a:solidFill>
                <a:cs typeface="Arial" panose="020B0604020202020204" pitchFamily="34" charset="0"/>
              </a:rPr>
              <a:t>640 km sahil şeridi </a:t>
            </a:r>
            <a:endParaRPr lang="tr-TR" sz="2400" b="1" baseline="30000" dirty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  <p:sp>
        <p:nvSpPr>
          <p:cNvPr id="6" name="Metin kutusu 5"/>
          <p:cNvSpPr txBox="1"/>
          <p:nvPr/>
        </p:nvSpPr>
        <p:spPr>
          <a:xfrm>
            <a:off x="3178503" y="972000"/>
            <a:ext cx="583499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2400" b="1" i="0" u="none" strike="noStrike" kern="1200" cap="none" spc="0" normalizeH="0" baseline="0" noProof="0" dirty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Eğitim Kademesine Göre Okullaşma Oranları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2400" b="1" i="0" u="none" strike="noStrike" kern="1200" cap="none" spc="0" normalizeH="0" baseline="0" noProof="0" dirty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(202…-202…)</a:t>
            </a:r>
          </a:p>
        </p:txBody>
      </p:sp>
      <p:sp>
        <p:nvSpPr>
          <p:cNvPr id="10" name="Metin kutusu 9"/>
          <p:cNvSpPr txBox="1"/>
          <p:nvPr/>
        </p:nvSpPr>
        <p:spPr>
          <a:xfrm>
            <a:off x="275464" y="4769794"/>
            <a:ext cx="5061307" cy="1246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C0000"/>
              </a:buClr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tr-TR" sz="15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Okullaşma Oranları Türkiye ortalamasının üzerindedir. 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C0000"/>
              </a:buClr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tr-TR" sz="15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Ortaöğretim öğrencilerinin;</a:t>
            </a: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C0000"/>
              </a:buClr>
              <a:buSzTx/>
              <a:tabLst/>
              <a:defRPr/>
            </a:pPr>
            <a:r>
              <a:rPr kumimoji="0" lang="tr-TR" sz="15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     % ….</a:t>
            </a:r>
            <a:r>
              <a:rPr lang="tr-TR" sz="1500" b="1" dirty="0">
                <a:solidFill>
                  <a:prstClr val="black"/>
                </a:solidFill>
                <a:latin typeface="Calibri" panose="020F0502020204030204"/>
              </a:rPr>
              <a:t>’İ</a:t>
            </a:r>
            <a:r>
              <a:rPr kumimoji="0" lang="tr-TR" sz="15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Genel</a:t>
            </a:r>
            <a:r>
              <a:rPr lang="tr-TR" sz="1500" b="1" dirty="0">
                <a:solidFill>
                  <a:prstClr val="black"/>
                </a:solidFill>
                <a:latin typeface="Calibri" panose="020F0502020204030204"/>
              </a:rPr>
              <a:t> Eğitimde</a:t>
            </a:r>
            <a:r>
              <a:rPr kumimoji="0" lang="tr-TR" sz="15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 </a:t>
            </a: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C0000"/>
              </a:buClr>
              <a:buSzTx/>
              <a:tabLst/>
              <a:defRPr/>
            </a:pPr>
            <a:r>
              <a:rPr lang="tr-TR" sz="1500" b="1" dirty="0">
                <a:solidFill>
                  <a:prstClr val="black"/>
                </a:solidFill>
                <a:latin typeface="Calibri" panose="020F0502020204030204"/>
              </a:rPr>
              <a:t>      </a:t>
            </a:r>
            <a:r>
              <a:rPr kumimoji="0" lang="tr-TR" sz="15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% ….</a:t>
            </a:r>
            <a:r>
              <a:rPr lang="tr-TR" sz="1500" b="1" dirty="0">
                <a:solidFill>
                  <a:prstClr val="black"/>
                </a:solidFill>
                <a:latin typeface="Calibri" panose="020F0502020204030204"/>
              </a:rPr>
              <a:t>’i</a:t>
            </a:r>
            <a:r>
              <a:rPr kumimoji="0" lang="tr-TR" sz="15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Mesleki Eğitimde</a:t>
            </a: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C0000"/>
              </a:buClr>
              <a:buSzTx/>
              <a:tabLst/>
              <a:defRPr/>
            </a:pPr>
            <a:r>
              <a:rPr kumimoji="0" lang="tr-TR" sz="15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     öğrenime devam etmektedir.</a:t>
            </a:r>
          </a:p>
        </p:txBody>
      </p:sp>
      <p:pic>
        <p:nvPicPr>
          <p:cNvPr id="13" name="Resim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56000" y="6228000"/>
            <a:ext cx="584073" cy="576000"/>
          </a:xfrm>
          <a:prstGeom prst="rect">
            <a:avLst/>
          </a:prstGeom>
        </p:spPr>
      </p:pic>
      <p:graphicFrame>
        <p:nvGraphicFramePr>
          <p:cNvPr id="11" name="Tablo 10">
            <a:extLst>
              <a:ext uri="{FF2B5EF4-FFF2-40B4-BE49-F238E27FC236}">
                <a16:creationId xmlns:a16="http://schemas.microsoft.com/office/drawing/2014/main" id="{D34A81F8-3D38-4EC6-8A8A-0251A68F1CA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94393558"/>
              </p:ext>
            </p:extLst>
          </p:nvPr>
        </p:nvGraphicFramePr>
        <p:xfrm>
          <a:off x="275465" y="1981200"/>
          <a:ext cx="4420620" cy="2676482"/>
        </p:xfrm>
        <a:graphic>
          <a:graphicData uri="http://schemas.openxmlformats.org/drawingml/2006/table">
            <a:tbl>
              <a:tblPr firstRow="1" firstCol="1">
                <a:tableStyleId>{5FD0F851-EC5A-4D38-B0AD-8093EC10F338}</a:tableStyleId>
              </a:tblPr>
              <a:tblGrid>
                <a:gridCol w="176860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2600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2600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530380">
                <a:tc rowSpan="2">
                  <a:txBody>
                    <a:bodyPr/>
                    <a:lstStyle/>
                    <a:p>
                      <a:pPr algn="l" rtl="0" fontAlgn="ctr"/>
                      <a:r>
                        <a:rPr lang="tr-TR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Eğitim Kademesi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r-TR" sz="16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Antalya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r-TR" sz="16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Türkiye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9541"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r-TR" sz="16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(%)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r-TR" sz="16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(%)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09541">
                <a:tc>
                  <a:txBody>
                    <a:bodyPr/>
                    <a:lstStyle/>
                    <a:p>
                      <a:pPr algn="l" rtl="0" fontAlgn="ctr"/>
                      <a:r>
                        <a:rPr lang="tr-TR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Okul Öncesi (5 Yaş)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tr-TR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tr-TR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09541">
                <a:tc>
                  <a:txBody>
                    <a:bodyPr/>
                    <a:lstStyle/>
                    <a:p>
                      <a:pPr algn="l" rtl="0" fontAlgn="ctr"/>
                      <a:r>
                        <a:rPr lang="tr-TR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İlkokul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tr-TR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tr-TR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09541">
                <a:tc>
                  <a:txBody>
                    <a:bodyPr/>
                    <a:lstStyle/>
                    <a:p>
                      <a:pPr algn="l" rtl="0" fontAlgn="ctr"/>
                      <a:r>
                        <a:rPr lang="tr-TR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Ortaokul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tr-TR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tr-TR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09541">
                <a:tc>
                  <a:txBody>
                    <a:bodyPr/>
                    <a:lstStyle/>
                    <a:p>
                      <a:pPr algn="l" rtl="0" fontAlgn="ctr"/>
                      <a:r>
                        <a:rPr lang="tr-TR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Ortaöğretim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tr-TR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tr-TR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09541">
                <a:tc>
                  <a:txBody>
                    <a:bodyPr/>
                    <a:lstStyle/>
                    <a:p>
                      <a:pPr algn="l" rtl="0" fontAlgn="ctr"/>
                      <a:r>
                        <a:rPr lang="tr-TR" sz="1200" b="0" i="1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Genel Ortaöğretim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tr-TR" sz="1200" b="0" i="1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tr-TR" sz="1200" b="0" i="1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88856">
                <a:tc>
                  <a:txBody>
                    <a:bodyPr/>
                    <a:lstStyle/>
                    <a:p>
                      <a:pPr algn="l" rtl="0" fontAlgn="ctr"/>
                      <a:r>
                        <a:rPr lang="tr-TR" sz="1200" b="0" i="1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Mesleki Ortaöğretim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tr-TR" sz="1200" b="0" i="1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tr-TR" sz="1200" b="0" i="1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graphicFrame>
        <p:nvGraphicFramePr>
          <p:cNvPr id="12" name="Grafik 11">
            <a:extLst>
              <a:ext uri="{FF2B5EF4-FFF2-40B4-BE49-F238E27FC236}">
                <a16:creationId xmlns:a16="http://schemas.microsoft.com/office/drawing/2014/main" id="{57DA12E5-3DD3-4F3B-847F-40E12A9B37D0}"/>
              </a:ext>
            </a:extLst>
          </p:cNvPr>
          <p:cNvGraphicFramePr/>
          <p:nvPr>
            <p:extLst/>
          </p:nvPr>
        </p:nvGraphicFramePr>
        <p:xfrm>
          <a:off x="5658764" y="1739054"/>
          <a:ext cx="6325991" cy="48867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pic>
        <p:nvPicPr>
          <p:cNvPr id="14" name="Resim 13">
            <a:extLst>
              <a:ext uri="{FF2B5EF4-FFF2-40B4-BE49-F238E27FC236}">
                <a16:creationId xmlns:a16="http://schemas.microsoft.com/office/drawing/2014/main" id="{3DA77A81-E73C-476A-B68A-6FBBE840178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491244" y="6123266"/>
            <a:ext cx="700756" cy="680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465248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Dikdörtgen 14"/>
          <p:cNvSpPr/>
          <p:nvPr/>
        </p:nvSpPr>
        <p:spPr>
          <a:xfrm>
            <a:off x="4813069" y="-1"/>
            <a:ext cx="7378930" cy="83127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3200" b="1" i="1" dirty="0">
                <a:solidFill>
                  <a:srgbClr val="A50021"/>
                </a:solidFill>
              </a:rPr>
              <a:t>Taşımalı Eğitim</a:t>
            </a:r>
          </a:p>
        </p:txBody>
      </p:sp>
      <p:sp>
        <p:nvSpPr>
          <p:cNvPr id="16" name="Dikdörtgen 5"/>
          <p:cNvSpPr/>
          <p:nvPr/>
        </p:nvSpPr>
        <p:spPr>
          <a:xfrm>
            <a:off x="0" y="0"/>
            <a:ext cx="5400000" cy="828000"/>
          </a:xfrm>
          <a:custGeom>
            <a:avLst/>
            <a:gdLst>
              <a:gd name="connsiteX0" fmla="*/ 0 w 4579374"/>
              <a:gd name="connsiteY0" fmla="*/ 0 h 942190"/>
              <a:gd name="connsiteX1" fmla="*/ 4579374 w 4579374"/>
              <a:gd name="connsiteY1" fmla="*/ 0 h 942190"/>
              <a:gd name="connsiteX2" fmla="*/ 4579374 w 4579374"/>
              <a:gd name="connsiteY2" fmla="*/ 942190 h 942190"/>
              <a:gd name="connsiteX3" fmla="*/ 0 w 4579374"/>
              <a:gd name="connsiteY3" fmla="*/ 942190 h 942190"/>
              <a:gd name="connsiteX4" fmla="*/ 0 w 4579374"/>
              <a:gd name="connsiteY4" fmla="*/ 0 h 942190"/>
              <a:gd name="connsiteX0" fmla="*/ 0 w 4579374"/>
              <a:gd name="connsiteY0" fmla="*/ 0 h 942190"/>
              <a:gd name="connsiteX1" fmla="*/ 4579374 w 4579374"/>
              <a:gd name="connsiteY1" fmla="*/ 0 h 942190"/>
              <a:gd name="connsiteX2" fmla="*/ 4070555 w 4579374"/>
              <a:gd name="connsiteY2" fmla="*/ 942190 h 942190"/>
              <a:gd name="connsiteX3" fmla="*/ 0 w 4579374"/>
              <a:gd name="connsiteY3" fmla="*/ 942190 h 942190"/>
              <a:gd name="connsiteX4" fmla="*/ 0 w 4579374"/>
              <a:gd name="connsiteY4" fmla="*/ 0 h 9421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79374" h="942190">
                <a:moveTo>
                  <a:pt x="0" y="0"/>
                </a:moveTo>
                <a:lnTo>
                  <a:pt x="4579374" y="0"/>
                </a:lnTo>
                <a:lnTo>
                  <a:pt x="4070555" y="942190"/>
                </a:lnTo>
                <a:lnTo>
                  <a:pt x="0" y="942190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A82843">
                  <a:shade val="30000"/>
                  <a:satMod val="115000"/>
                </a:srgbClr>
              </a:gs>
              <a:gs pos="50000">
                <a:srgbClr val="A82843">
                  <a:shade val="67500"/>
                  <a:satMod val="115000"/>
                </a:srgbClr>
              </a:gs>
              <a:gs pos="100000">
                <a:srgbClr val="A82843">
                  <a:shade val="100000"/>
                  <a:satMod val="115000"/>
                </a:srgbClr>
              </a:gs>
            </a:gsLst>
            <a:path path="circle">
              <a:fillToRect l="100000" t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3600" b="1" i="1" dirty="0"/>
              <a:t> EĞİTİM</a:t>
            </a:r>
          </a:p>
        </p:txBody>
      </p:sp>
      <p:sp>
        <p:nvSpPr>
          <p:cNvPr id="6" name="Metin kutusu 5"/>
          <p:cNvSpPr txBox="1"/>
          <p:nvPr/>
        </p:nvSpPr>
        <p:spPr>
          <a:xfrm>
            <a:off x="3878855" y="972000"/>
            <a:ext cx="443429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2000" b="1" i="0" u="none" strike="noStrike" kern="1200" cap="none" spc="0" normalizeH="0" baseline="0" noProof="0" dirty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Eğitim Kademesine Göre Taşımalı Eğitim</a:t>
            </a:r>
          </a:p>
        </p:txBody>
      </p:sp>
      <p:pic>
        <p:nvPicPr>
          <p:cNvPr id="17" name="Resim 1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56000" y="6228000"/>
            <a:ext cx="584073" cy="576000"/>
          </a:xfrm>
          <a:prstGeom prst="rect">
            <a:avLst/>
          </a:prstGeom>
        </p:spPr>
      </p:pic>
      <p:graphicFrame>
        <p:nvGraphicFramePr>
          <p:cNvPr id="9" name="Tablo 8">
            <a:extLst>
              <a:ext uri="{FF2B5EF4-FFF2-40B4-BE49-F238E27FC236}">
                <a16:creationId xmlns:a16="http://schemas.microsoft.com/office/drawing/2014/main" id="{0F3E08CD-C862-424D-8CDB-1F0A2914CC0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50870826"/>
              </p:ext>
            </p:extLst>
          </p:nvPr>
        </p:nvGraphicFramePr>
        <p:xfrm>
          <a:off x="1338672" y="1488340"/>
          <a:ext cx="8879036" cy="217610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3936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816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8519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5432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51606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30523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043004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406280"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tr-TR" sz="1600" b="1" u="none" strike="noStrike" dirty="0">
                          <a:effectLst/>
                        </a:rPr>
                        <a:t>DÖNEM</a:t>
                      </a:r>
                      <a:endParaRPr lang="tr-TR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1174" marR="11174" marT="11174" marB="0"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rtl="0" fontAlgn="ctr"/>
                      <a:r>
                        <a:rPr lang="tr-TR" sz="1600" b="1" u="none" strike="noStrike" dirty="0">
                          <a:effectLst/>
                        </a:rPr>
                        <a:t>TEMEL EĞİTİM (İlkokul + Ortaokul)</a:t>
                      </a:r>
                      <a:endParaRPr lang="tr-TR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1174" marR="11174" marT="11174" marB="0"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rtl="0" fontAlgn="ctr"/>
                      <a:endParaRPr lang="tr-TR" sz="1400" b="1" i="0" u="none" strike="noStrike" dirty="0">
                        <a:solidFill>
                          <a:srgbClr val="FFFFFF"/>
                        </a:solidFill>
                        <a:effectLst/>
                        <a:latin typeface="Calibri"/>
                      </a:endParaRPr>
                    </a:p>
                  </a:txBody>
                  <a:tcPr marL="11174" marR="11174" marT="11174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rtl="0" fontAlgn="ctr"/>
                      <a:endParaRPr lang="tr-TR" sz="1400" b="1" i="0" u="none" strike="noStrike" dirty="0">
                        <a:solidFill>
                          <a:srgbClr val="FFFFFF"/>
                        </a:solidFill>
                        <a:effectLst/>
                        <a:latin typeface="Calibri"/>
                      </a:endParaRPr>
                    </a:p>
                  </a:txBody>
                  <a:tcPr marL="11174" marR="11174" marT="11174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rtl="0" fontAlgn="ctr"/>
                      <a:r>
                        <a:rPr lang="tr-TR" sz="1600" b="1" u="none" strike="noStrike" dirty="0">
                          <a:effectLst/>
                        </a:rPr>
                        <a:t>ORTAÖĞRETİM</a:t>
                      </a:r>
                      <a:endParaRPr lang="tr-TR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1174" marR="11174" marT="11174" marB="0"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r-TR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24178"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r-TR" sz="1600" b="1" u="none" strike="noStrike" dirty="0">
                          <a:effectLst/>
                        </a:rPr>
                        <a:t>Taşınan </a:t>
                      </a:r>
                    </a:p>
                    <a:p>
                      <a:pPr algn="ctr" rtl="0" fontAlgn="ctr"/>
                      <a:r>
                        <a:rPr lang="tr-TR" sz="1600" b="1" u="none" strike="noStrike" dirty="0">
                          <a:effectLst/>
                        </a:rPr>
                        <a:t>Öğrenci Sayısı </a:t>
                      </a:r>
                      <a:endParaRPr lang="tr-TR" sz="1600" b="1" u="none" strike="noStrike" dirty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11174" marR="11174" marT="11174" marB="0"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r-TR" sz="1600" b="1" u="none" strike="noStrike" dirty="0">
                          <a:effectLst/>
                        </a:rPr>
                        <a:t>Toplam </a:t>
                      </a:r>
                    </a:p>
                    <a:p>
                      <a:pPr algn="ctr" rtl="0" fontAlgn="ctr"/>
                      <a:r>
                        <a:rPr lang="tr-TR" sz="1600" b="1" u="none" strike="noStrike" dirty="0">
                          <a:effectLst/>
                        </a:rPr>
                        <a:t>Öğrenci Sayısı</a:t>
                      </a:r>
                      <a:endParaRPr lang="tr-TR" sz="1600" b="1" u="none" strike="noStrike" dirty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11174" marR="11174" marT="11174" marB="0"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r-TR" sz="1600" b="1" u="none" strike="noStrike" dirty="0">
                          <a:effectLst/>
                        </a:rPr>
                        <a:t>Oran</a:t>
                      </a:r>
                    </a:p>
                    <a:p>
                      <a:pPr algn="ctr" rtl="0" fontAlgn="ctr"/>
                      <a:r>
                        <a:rPr lang="tr-TR" sz="1600" b="1" u="none" strike="noStrike" dirty="0">
                          <a:effectLst/>
                        </a:rPr>
                        <a:t> %</a:t>
                      </a:r>
                      <a:endParaRPr lang="tr-TR" sz="1600" b="1" u="none" strike="noStrike" dirty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11174" marR="11174" marT="11174" marB="0"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r-TR" sz="1600" b="1" u="none" strike="noStrike" dirty="0">
                          <a:effectLst/>
                        </a:rPr>
                        <a:t> Taşınan Öğrenci Sayısı</a:t>
                      </a:r>
                      <a:endParaRPr lang="tr-TR" sz="1600" b="1" u="none" strike="noStrike" dirty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11174" marR="11174" marT="11174" marB="0"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r-TR" sz="1600" b="1" u="none" strike="noStrike" dirty="0">
                          <a:effectLst/>
                        </a:rPr>
                        <a:t>Toplam </a:t>
                      </a:r>
                    </a:p>
                    <a:p>
                      <a:pPr algn="ctr" rtl="0" fontAlgn="ctr"/>
                      <a:r>
                        <a:rPr lang="tr-TR" sz="1600" b="1" u="none" strike="noStrike" dirty="0">
                          <a:effectLst/>
                        </a:rPr>
                        <a:t>Öğrenci Sayısı </a:t>
                      </a:r>
                      <a:endParaRPr lang="tr-TR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1174" marR="11174" marT="11174" marB="0"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r-TR" sz="1600" b="1" u="none" strike="noStrike" dirty="0">
                          <a:effectLst/>
                        </a:rPr>
                        <a:t>Oran</a:t>
                      </a:r>
                    </a:p>
                    <a:p>
                      <a:pPr algn="ctr" rtl="0" fontAlgn="ctr"/>
                      <a:r>
                        <a:rPr lang="tr-TR" sz="1600" b="1" u="none" strike="noStrike" dirty="0">
                          <a:effectLst/>
                        </a:rPr>
                        <a:t> %</a:t>
                      </a:r>
                      <a:endParaRPr lang="tr-TR" sz="1600" b="1" u="none" strike="noStrike" dirty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11174" marR="11174" marT="11174" marB="0"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68277">
                <a:tc>
                  <a:txBody>
                    <a:bodyPr/>
                    <a:lstStyle/>
                    <a:p>
                      <a:pPr algn="ctr" rtl="0" fontAlgn="ctr"/>
                      <a:r>
                        <a:rPr lang="tr-TR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202…-202…</a:t>
                      </a:r>
                    </a:p>
                  </a:txBody>
                  <a:tcPr marL="11174" marR="11174" marT="11174" marB="0"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tr-TR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1174" marR="11174" marT="11174" marB="0"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tr-TR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1174" marR="11174" marT="11174" marB="0"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tr-TR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1174" marR="11174" marT="11174" marB="0"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tr-TR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1174" marR="11174" marT="11174" marB="0"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tr-TR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1174" marR="11174" marT="11174" marB="0"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tr-TR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1174" marR="11174" marT="11174" marB="0"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88685">
                <a:tc>
                  <a:txBody>
                    <a:bodyPr/>
                    <a:lstStyle/>
                    <a:p>
                      <a:pPr algn="ctr" rtl="0" fontAlgn="ctr"/>
                      <a:r>
                        <a:rPr lang="tr-TR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202…-202…</a:t>
                      </a:r>
                    </a:p>
                  </a:txBody>
                  <a:tcPr marL="11174" marR="11174" marT="11174" marB="0"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tr-TR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1174" marR="11174" marT="11174" marB="0"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tr-TR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1174" marR="11174" marT="11174" marB="0"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tr-TR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1174" marR="11174" marT="11174" marB="0"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tr-TR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1174" marR="11174" marT="11174" marB="0"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tr-TR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1174" marR="11174" marT="11174" marB="0"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tr-TR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1174" marR="11174" marT="11174" marB="0"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88685">
                <a:tc>
                  <a:txBody>
                    <a:bodyPr/>
                    <a:lstStyle/>
                    <a:p>
                      <a:pPr algn="ctr" rtl="0" fontAlgn="ctr"/>
                      <a:r>
                        <a:rPr lang="tr-TR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202…-202…</a:t>
                      </a:r>
                    </a:p>
                  </a:txBody>
                  <a:tcPr marL="11174" marR="11174" marT="11174" marB="0"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tr-TR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1174" marR="11174" marT="11174" marB="0"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tr-TR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1174" marR="11174" marT="11174" marB="0"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tr-TR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1174" marR="11174" marT="11174" marB="0"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tr-TR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1174" marR="11174" marT="11174" marB="0"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tr-TR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1174" marR="11174" marT="11174" marB="0"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tr-TR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1174" marR="11174" marT="11174" marB="0"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38300505"/>
                  </a:ext>
                </a:extLst>
              </a:tr>
            </a:tbl>
          </a:graphicData>
        </a:graphic>
      </p:graphicFrame>
      <p:sp>
        <p:nvSpPr>
          <p:cNvPr id="10" name="Yuvarlatılmış Dikdörtgen 11">
            <a:extLst>
              <a:ext uri="{FF2B5EF4-FFF2-40B4-BE49-F238E27FC236}">
                <a16:creationId xmlns:a16="http://schemas.microsoft.com/office/drawing/2014/main" id="{95785B7F-4FC8-4274-A5BF-8F6AC35816D2}"/>
              </a:ext>
            </a:extLst>
          </p:cNvPr>
          <p:cNvSpPr/>
          <p:nvPr/>
        </p:nvSpPr>
        <p:spPr>
          <a:xfrm>
            <a:off x="396983" y="4470975"/>
            <a:ext cx="5220000" cy="1692000"/>
          </a:xfrm>
          <a:prstGeom prst="roundRect">
            <a:avLst/>
          </a:prstGeom>
          <a:solidFill>
            <a:srgbClr val="FF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Tx/>
              <a:buNone/>
              <a:tabLst/>
              <a:defRPr/>
            </a:pPr>
            <a:r>
              <a:rPr kumimoji="0" lang="tr-TR" sz="1800" b="1" i="0" u="none" strike="noStrike" kern="1200" cap="none" spc="0" normalizeH="0" baseline="0" noProof="0" dirty="0">
                <a:ln w="1905"/>
                <a:solidFill>
                  <a:srgbClr val="0000CC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     Temel Eğitim (İlkokul + Ortaokul) 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lang="tr-TR" b="1" dirty="0">
                <a:ln w="1905"/>
                <a:solidFill>
                  <a:srgbClr val="FF0000"/>
                </a:solidFill>
                <a:latin typeface="Calibri" panose="020F0502020204030204"/>
              </a:rPr>
              <a:t>………</a:t>
            </a:r>
            <a:r>
              <a:rPr kumimoji="0" lang="tr-TR" sz="1800" i="0" u="none" strike="noStrike" kern="1200" cap="none" spc="0" normalizeH="0" baseline="0" noProof="0" dirty="0">
                <a:ln w="1905"/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</a:rPr>
              <a:t> öğrenci, 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lang="tr-TR" b="1" dirty="0">
                <a:ln w="1905"/>
                <a:solidFill>
                  <a:srgbClr val="FF0000"/>
                </a:solidFill>
                <a:latin typeface="Calibri" panose="020F0502020204030204"/>
              </a:rPr>
              <a:t>……</a:t>
            </a:r>
            <a:r>
              <a:rPr kumimoji="0" lang="tr-TR" sz="1800" i="0" u="none" strike="noStrike" kern="1200" cap="none" spc="0" normalizeH="0" baseline="0" noProof="0" dirty="0">
                <a:ln w="1905"/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</a:rPr>
              <a:t> yerleşim biriminden, </a:t>
            </a:r>
            <a:r>
              <a:rPr lang="tr-TR" b="1" dirty="0">
                <a:ln w="1905"/>
                <a:solidFill>
                  <a:srgbClr val="FF0000"/>
                </a:solidFill>
                <a:latin typeface="Calibri" panose="020F0502020204030204"/>
              </a:rPr>
              <a:t>……</a:t>
            </a:r>
            <a:r>
              <a:rPr kumimoji="0" lang="tr-TR" sz="1800" i="0" u="none" strike="noStrike" kern="1200" cap="none" spc="0" normalizeH="0" baseline="0" noProof="0" dirty="0">
                <a:ln w="1905"/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</a:rPr>
              <a:t> </a:t>
            </a:r>
            <a:r>
              <a:rPr kumimoji="0" lang="tr-TR" sz="1800" i="0" u="none" strike="noStrike" kern="1200" cap="none" spc="0" normalizeH="0" baseline="0" noProof="0" dirty="0">
                <a:ln w="1905"/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</a:rPr>
              <a:t>taşıma</a:t>
            </a:r>
            <a:r>
              <a:rPr kumimoji="0" lang="tr-TR" sz="1800" i="0" u="none" strike="noStrike" kern="1200" cap="none" spc="0" normalizeH="0" baseline="0" noProof="0" dirty="0">
                <a:ln w="1905"/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</a:rPr>
              <a:t> </a:t>
            </a:r>
            <a:r>
              <a:rPr kumimoji="0" lang="tr-TR" sz="1800" i="0" u="none" strike="noStrike" kern="1200" cap="none" spc="0" normalizeH="0" baseline="0" noProof="0" dirty="0">
                <a:ln w="1905"/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</a:rPr>
              <a:t>merkezine 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tr-TR" sz="1800" i="0" u="none" strike="noStrike" kern="1200" cap="none" spc="0" normalizeH="0" baseline="0" noProof="0" dirty="0">
                <a:ln w="1905"/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</a:rPr>
              <a:t>Taşınan Öğrenci Oranı </a:t>
            </a:r>
            <a:r>
              <a:rPr kumimoji="0" lang="tr-TR" sz="1800" b="1" i="0" u="none" strike="noStrike" kern="1200" cap="none" spc="0" normalizeH="0" baseline="0" noProof="0" dirty="0">
                <a:ln w="1905"/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</a:rPr>
              <a:t>% </a:t>
            </a:r>
            <a:r>
              <a:rPr lang="tr-TR" b="1" dirty="0">
                <a:ln w="1905"/>
                <a:solidFill>
                  <a:srgbClr val="FF0000"/>
                </a:solidFill>
                <a:latin typeface="Calibri" panose="020F0502020204030204"/>
              </a:rPr>
              <a:t>…….</a:t>
            </a:r>
            <a:endParaRPr kumimoji="0" lang="tr-TR" sz="1800" b="1" i="0" u="none" strike="noStrike" kern="1200" cap="none" spc="0" normalizeH="0" baseline="0" noProof="0" dirty="0">
              <a:ln w="1905"/>
              <a:solidFill>
                <a:srgbClr val="FF0000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14" name="Yuvarlatılmış Dikdörtgen 12">
            <a:extLst>
              <a:ext uri="{FF2B5EF4-FFF2-40B4-BE49-F238E27FC236}">
                <a16:creationId xmlns:a16="http://schemas.microsoft.com/office/drawing/2014/main" id="{325D70E7-B0A2-43AE-8BA6-CA6D772FC232}"/>
              </a:ext>
            </a:extLst>
          </p:cNvPr>
          <p:cNvSpPr/>
          <p:nvPr/>
        </p:nvSpPr>
        <p:spPr>
          <a:xfrm>
            <a:off x="6193971" y="4470975"/>
            <a:ext cx="5220000" cy="1692000"/>
          </a:xfrm>
          <a:prstGeom prst="roundRect">
            <a:avLst/>
          </a:prstGeom>
          <a:solidFill>
            <a:srgbClr val="FF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Tx/>
              <a:buNone/>
              <a:tabLst/>
              <a:defRPr/>
            </a:pPr>
            <a:r>
              <a:rPr kumimoji="0" lang="tr-TR" sz="1800" b="1" u="none" strike="noStrike" kern="1200" cap="none" spc="0" normalizeH="0" baseline="0" noProof="0" dirty="0">
                <a:ln w="1905"/>
                <a:solidFill>
                  <a:srgbClr val="0000CC"/>
                </a:solidFill>
                <a:effectLst/>
                <a:uLnTx/>
                <a:uFillTx/>
                <a:latin typeface="Calibri" panose="020F0502020204030204"/>
              </a:rPr>
              <a:t>     Ortaöğretim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lang="tr-TR" b="1" dirty="0">
                <a:ln w="1905"/>
                <a:solidFill>
                  <a:srgbClr val="FF0000"/>
                </a:solidFill>
                <a:latin typeface="Calibri" panose="020F0502020204030204"/>
              </a:rPr>
              <a:t>……..</a:t>
            </a:r>
            <a:r>
              <a:rPr kumimoji="0" lang="tr-TR" sz="1800" u="none" strike="noStrike" kern="1200" cap="none" spc="0" normalizeH="0" baseline="0" noProof="0" dirty="0">
                <a:ln w="1905"/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</a:rPr>
              <a:t> </a:t>
            </a:r>
            <a:r>
              <a:rPr kumimoji="0" lang="tr-TR" sz="1800" u="none" strike="noStrike" kern="1200" cap="none" spc="0" normalizeH="0" baseline="0" noProof="0" dirty="0">
                <a:ln w="1905"/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</a:rPr>
              <a:t>öğrenci, 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tr-TR" sz="1800" b="1" u="none" strike="noStrike" kern="1200" cap="none" spc="0" normalizeH="0" baseline="0" noProof="0" dirty="0">
                <a:ln w="1905"/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</a:rPr>
              <a:t>……</a:t>
            </a:r>
            <a:r>
              <a:rPr kumimoji="0" lang="tr-TR" sz="1800" u="none" strike="noStrike" kern="1200" cap="none" spc="0" normalizeH="0" baseline="0" noProof="0" dirty="0">
                <a:ln w="1905"/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</a:rPr>
              <a:t> </a:t>
            </a:r>
            <a:r>
              <a:rPr kumimoji="0" lang="tr-TR" sz="1800" u="none" strike="noStrike" kern="1200" cap="none" spc="0" normalizeH="0" baseline="0" noProof="0" dirty="0">
                <a:ln w="1905"/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</a:rPr>
              <a:t>yerleşim biriminden, </a:t>
            </a:r>
            <a:r>
              <a:rPr kumimoji="0" lang="tr-TR" sz="1800" b="1" u="none" strike="noStrike" kern="1200" cap="none" spc="0" normalizeH="0" baseline="0" noProof="0" dirty="0">
                <a:ln w="1905"/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</a:rPr>
              <a:t>……</a:t>
            </a:r>
            <a:r>
              <a:rPr kumimoji="0" lang="tr-TR" sz="1800" u="none" strike="noStrike" kern="1200" cap="none" spc="0" normalizeH="0" baseline="0" noProof="0" dirty="0">
                <a:ln w="1905"/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</a:rPr>
              <a:t> taşıma merkezine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tr-TR" sz="1800" u="none" strike="noStrike" kern="1200" cap="none" spc="0" normalizeH="0" baseline="0" noProof="0" dirty="0">
                <a:ln w="1905"/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</a:rPr>
              <a:t>Taşınan Öğrenci Oranı </a:t>
            </a:r>
            <a:r>
              <a:rPr kumimoji="0" lang="tr-TR" sz="1800" b="1" u="none" strike="noStrike" kern="1200" cap="none" spc="0" normalizeH="0" baseline="0" noProof="0" dirty="0">
                <a:ln w="1905"/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</a:rPr>
              <a:t>% …….</a:t>
            </a:r>
          </a:p>
        </p:txBody>
      </p:sp>
      <p:pic>
        <p:nvPicPr>
          <p:cNvPr id="11" name="Resim 10">
            <a:extLst>
              <a:ext uri="{FF2B5EF4-FFF2-40B4-BE49-F238E27FC236}">
                <a16:creationId xmlns:a16="http://schemas.microsoft.com/office/drawing/2014/main" id="{AEBAA2ED-793D-43EF-B561-4AF61D89061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491244" y="6123266"/>
            <a:ext cx="700756" cy="680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745653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Dikdörtgen 14"/>
          <p:cNvSpPr/>
          <p:nvPr/>
        </p:nvSpPr>
        <p:spPr>
          <a:xfrm>
            <a:off x="4813069" y="-1"/>
            <a:ext cx="7378930" cy="828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3200" b="1" i="1" dirty="0">
                <a:solidFill>
                  <a:srgbClr val="A50021"/>
                </a:solidFill>
              </a:rPr>
              <a:t>Okul İhtiyaç Durumu</a:t>
            </a:r>
          </a:p>
        </p:txBody>
      </p:sp>
      <p:sp>
        <p:nvSpPr>
          <p:cNvPr id="16" name="Dikdörtgen 5"/>
          <p:cNvSpPr/>
          <p:nvPr/>
        </p:nvSpPr>
        <p:spPr>
          <a:xfrm>
            <a:off x="0" y="0"/>
            <a:ext cx="5400000" cy="828000"/>
          </a:xfrm>
          <a:custGeom>
            <a:avLst/>
            <a:gdLst>
              <a:gd name="connsiteX0" fmla="*/ 0 w 4579374"/>
              <a:gd name="connsiteY0" fmla="*/ 0 h 942190"/>
              <a:gd name="connsiteX1" fmla="*/ 4579374 w 4579374"/>
              <a:gd name="connsiteY1" fmla="*/ 0 h 942190"/>
              <a:gd name="connsiteX2" fmla="*/ 4579374 w 4579374"/>
              <a:gd name="connsiteY2" fmla="*/ 942190 h 942190"/>
              <a:gd name="connsiteX3" fmla="*/ 0 w 4579374"/>
              <a:gd name="connsiteY3" fmla="*/ 942190 h 942190"/>
              <a:gd name="connsiteX4" fmla="*/ 0 w 4579374"/>
              <a:gd name="connsiteY4" fmla="*/ 0 h 942190"/>
              <a:gd name="connsiteX0" fmla="*/ 0 w 4579374"/>
              <a:gd name="connsiteY0" fmla="*/ 0 h 942190"/>
              <a:gd name="connsiteX1" fmla="*/ 4579374 w 4579374"/>
              <a:gd name="connsiteY1" fmla="*/ 0 h 942190"/>
              <a:gd name="connsiteX2" fmla="*/ 4070555 w 4579374"/>
              <a:gd name="connsiteY2" fmla="*/ 942190 h 942190"/>
              <a:gd name="connsiteX3" fmla="*/ 0 w 4579374"/>
              <a:gd name="connsiteY3" fmla="*/ 942190 h 942190"/>
              <a:gd name="connsiteX4" fmla="*/ 0 w 4579374"/>
              <a:gd name="connsiteY4" fmla="*/ 0 h 9421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79374" h="942190">
                <a:moveTo>
                  <a:pt x="0" y="0"/>
                </a:moveTo>
                <a:lnTo>
                  <a:pt x="4579374" y="0"/>
                </a:lnTo>
                <a:lnTo>
                  <a:pt x="4070555" y="942190"/>
                </a:lnTo>
                <a:lnTo>
                  <a:pt x="0" y="942190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A82843">
                  <a:shade val="30000"/>
                  <a:satMod val="115000"/>
                </a:srgbClr>
              </a:gs>
              <a:gs pos="50000">
                <a:srgbClr val="A82843">
                  <a:shade val="67500"/>
                  <a:satMod val="115000"/>
                </a:srgbClr>
              </a:gs>
              <a:gs pos="100000">
                <a:srgbClr val="A82843">
                  <a:shade val="100000"/>
                  <a:satMod val="115000"/>
                </a:srgbClr>
              </a:gs>
            </a:gsLst>
            <a:path path="circle">
              <a:fillToRect l="100000" t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3600" b="1" i="1" dirty="0"/>
              <a:t> EĞİTİM</a:t>
            </a:r>
          </a:p>
        </p:txBody>
      </p:sp>
      <p:sp>
        <p:nvSpPr>
          <p:cNvPr id="13" name="Metin kutusu 12"/>
          <p:cNvSpPr txBox="1"/>
          <p:nvPr/>
        </p:nvSpPr>
        <p:spPr>
          <a:xfrm>
            <a:off x="4204649" y="972000"/>
            <a:ext cx="378270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2400" b="1" i="0" u="none" strike="noStrike" kern="1200" cap="none" spc="0" normalizeH="0" baseline="0" noProof="0" dirty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Okul-Derslik İhtiyaç Durumu</a:t>
            </a:r>
          </a:p>
        </p:txBody>
      </p:sp>
      <p:sp>
        <p:nvSpPr>
          <p:cNvPr id="22" name="Dikdörtgen 21"/>
          <p:cNvSpPr/>
          <p:nvPr/>
        </p:nvSpPr>
        <p:spPr>
          <a:xfrm>
            <a:off x="1027133" y="1392114"/>
            <a:ext cx="981032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tr-TR" b="1" dirty="0">
                <a:solidFill>
                  <a:srgbClr val="FF0000"/>
                </a:solidFill>
              </a:rPr>
              <a:t>Temel eğitimde; </a:t>
            </a:r>
            <a:r>
              <a:rPr lang="tr-TR" dirty="0">
                <a:solidFill>
                  <a:prstClr val="black"/>
                </a:solidFill>
              </a:rPr>
              <a:t>tam</a:t>
            </a:r>
            <a:r>
              <a:rPr lang="tr-TR" b="1" dirty="0">
                <a:solidFill>
                  <a:srgbClr val="FF0000"/>
                </a:solidFill>
              </a:rPr>
              <a:t> </a:t>
            </a:r>
            <a:r>
              <a:rPr lang="tr-TR" dirty="0">
                <a:solidFill>
                  <a:prstClr val="black"/>
                </a:solidFill>
              </a:rPr>
              <a:t>gün öğretim hedefine </a:t>
            </a:r>
            <a:r>
              <a:rPr lang="tr-TR" b="1" dirty="0">
                <a:solidFill>
                  <a:srgbClr val="FF0000"/>
                </a:solidFill>
              </a:rPr>
              <a:t>(normal öğretime göre derslik başına 24 öğrenci) </a:t>
            </a:r>
            <a:r>
              <a:rPr lang="tr-TR" dirty="0">
                <a:solidFill>
                  <a:prstClr val="black"/>
                </a:solidFill>
              </a:rPr>
              <a:t>ulaşmak için </a:t>
            </a:r>
            <a:r>
              <a:rPr lang="tr-TR" b="1" dirty="0">
                <a:solidFill>
                  <a:srgbClr val="FF0000"/>
                </a:solidFill>
              </a:rPr>
              <a:t>…….. </a:t>
            </a:r>
            <a:r>
              <a:rPr lang="tr-TR" dirty="0">
                <a:solidFill>
                  <a:prstClr val="black"/>
                </a:solidFill>
              </a:rPr>
              <a:t>dersliğe </a:t>
            </a:r>
            <a:r>
              <a:rPr lang="tr-TR" b="1" dirty="0">
                <a:solidFill>
                  <a:srgbClr val="FF0000"/>
                </a:solidFill>
              </a:rPr>
              <a:t>ihtiyaç</a:t>
            </a:r>
            <a:r>
              <a:rPr lang="tr-TR" dirty="0">
                <a:solidFill>
                  <a:prstClr val="black"/>
                </a:solidFill>
              </a:rPr>
              <a:t> vardır.</a:t>
            </a:r>
          </a:p>
        </p:txBody>
      </p:sp>
      <p:pic>
        <p:nvPicPr>
          <p:cNvPr id="14" name="Resim 1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56000" y="6228000"/>
            <a:ext cx="584073" cy="576000"/>
          </a:xfrm>
          <a:prstGeom prst="rect">
            <a:avLst/>
          </a:prstGeom>
        </p:spPr>
      </p:pic>
      <p:graphicFrame>
        <p:nvGraphicFramePr>
          <p:cNvPr id="9" name="Tablo 8">
            <a:extLst>
              <a:ext uri="{FF2B5EF4-FFF2-40B4-BE49-F238E27FC236}">
                <a16:creationId xmlns:a16="http://schemas.microsoft.com/office/drawing/2014/main" id="{E8D184D1-5A38-4EB2-8CE0-15714AAB6E8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29356096"/>
              </p:ext>
            </p:extLst>
          </p:nvPr>
        </p:nvGraphicFramePr>
        <p:xfrm>
          <a:off x="1122692" y="2038446"/>
          <a:ext cx="9714766" cy="3545858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1457018">
                  <a:extLst>
                    <a:ext uri="{9D8B030D-6E8A-4147-A177-3AD203B41FA5}">
                      <a16:colId xmlns:a16="http://schemas.microsoft.com/office/drawing/2014/main" val="1882320620"/>
                    </a:ext>
                  </a:extLst>
                </a:gridCol>
                <a:gridCol w="2064437">
                  <a:extLst>
                    <a:ext uri="{9D8B030D-6E8A-4147-A177-3AD203B41FA5}">
                      <a16:colId xmlns:a16="http://schemas.microsoft.com/office/drawing/2014/main" val="3892164387"/>
                    </a:ext>
                  </a:extLst>
                </a:gridCol>
                <a:gridCol w="2064437">
                  <a:extLst>
                    <a:ext uri="{9D8B030D-6E8A-4147-A177-3AD203B41FA5}">
                      <a16:colId xmlns:a16="http://schemas.microsoft.com/office/drawing/2014/main" val="971744273"/>
                    </a:ext>
                  </a:extLst>
                </a:gridCol>
                <a:gridCol w="2064437">
                  <a:extLst>
                    <a:ext uri="{9D8B030D-6E8A-4147-A177-3AD203B41FA5}">
                      <a16:colId xmlns:a16="http://schemas.microsoft.com/office/drawing/2014/main" val="3396483427"/>
                    </a:ext>
                  </a:extLst>
                </a:gridCol>
                <a:gridCol w="2064437">
                  <a:extLst>
                    <a:ext uri="{9D8B030D-6E8A-4147-A177-3AD203B41FA5}">
                      <a16:colId xmlns:a16="http://schemas.microsoft.com/office/drawing/2014/main" val="3575995083"/>
                    </a:ext>
                  </a:extLst>
                </a:gridCol>
              </a:tblGrid>
              <a:tr h="202500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tr-TR" sz="1600" b="1" u="none" strike="noStrike" dirty="0"/>
                        <a:t>İlçesi</a:t>
                      </a:r>
                      <a:endParaRPr lang="tr-TR" sz="1600" b="1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36000" marR="72000" marT="8899" marB="0"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tr-TR" sz="1600" b="1" u="none" strike="noStrike" dirty="0"/>
                        <a:t>İhtiyaç (Devam Eden Yatırımlardan Sonra)</a:t>
                      </a:r>
                      <a:endParaRPr lang="tr-TR" sz="1600" b="1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36000" marR="72000" marT="8899" marB="0"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tr-TR" sz="1600" b="1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36000" marR="72000" marT="8899" marB="0" anchor="ctr"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tr-TR" sz="1600" b="1" u="none" strike="noStrike" dirty="0"/>
                        <a:t>Devam Eden Yatırımlar</a:t>
                      </a:r>
                      <a:endParaRPr lang="tr-TR" sz="1600" b="1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36000" marR="72000" marT="8899" marB="0"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tr-TR" sz="1600" b="1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36000" marR="72000" marT="8899" marB="0" anchor="ctr"/>
                </a:tc>
                <a:extLst>
                  <a:ext uri="{0D108BD9-81ED-4DB2-BD59-A6C34878D82A}">
                    <a16:rowId xmlns:a16="http://schemas.microsoft.com/office/drawing/2014/main" val="717230171"/>
                  </a:ext>
                </a:extLst>
              </a:tr>
              <a:tr h="202500"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r-TR" sz="1600" b="1" u="none" strike="noStrike" dirty="0"/>
                        <a:t>Derslik</a:t>
                      </a:r>
                      <a:endParaRPr lang="tr-TR" sz="1600" b="1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36000" marR="72000" marT="8899" marB="0"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r-TR" sz="1600" b="1" u="none" strike="noStrike" dirty="0"/>
                        <a:t>Okul</a:t>
                      </a:r>
                      <a:endParaRPr lang="tr-TR" sz="1600" b="1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36000" marR="72000" marT="8899" marB="0"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r-TR" sz="1600" b="1" u="none" strike="noStrike" dirty="0"/>
                        <a:t>Derslik </a:t>
                      </a:r>
                      <a:endParaRPr lang="tr-TR" sz="1600" b="1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36000" marR="72000" marT="8899" marB="0"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r-TR" sz="1600" b="1" u="none" strike="noStrike" dirty="0"/>
                        <a:t>Okul</a:t>
                      </a:r>
                      <a:endParaRPr lang="tr-TR" sz="1600" b="1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36000" marR="72000" marT="8899" marB="0"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36882259"/>
                  </a:ext>
                </a:extLst>
              </a:tr>
              <a:tr h="203002">
                <a:tc>
                  <a:txBody>
                    <a:bodyPr/>
                    <a:lstStyle/>
                    <a:p>
                      <a:pPr algn="l" fontAlgn="ctr"/>
                      <a:endParaRPr lang="tr-TR" sz="16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36000" marR="72000" marT="8899" marB="0"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tr-TR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828000" marT="9525" marB="0"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tr-TR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828000" marT="9525" marB="0"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tr-TR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828000" marT="9525" marB="0"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tr-TR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828000" marT="9525" marB="0"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17565279"/>
                  </a:ext>
                </a:extLst>
              </a:tr>
              <a:tr h="203002">
                <a:tc>
                  <a:txBody>
                    <a:bodyPr/>
                    <a:lstStyle/>
                    <a:p>
                      <a:pPr algn="l" fontAlgn="ctr"/>
                      <a:endParaRPr lang="tr-TR" sz="16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36000" marR="72000" marT="8899" marB="0"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tr-TR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828000" marT="9525" marB="0"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tr-TR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828000" marT="9525" marB="0"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tr-TR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828000" marT="9525" marB="0"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tr-TR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828000" marT="9525" marB="0"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95326847"/>
                  </a:ext>
                </a:extLst>
              </a:tr>
              <a:tr h="203002">
                <a:tc>
                  <a:txBody>
                    <a:bodyPr/>
                    <a:lstStyle/>
                    <a:p>
                      <a:pPr algn="l" fontAlgn="ctr"/>
                      <a:endParaRPr lang="tr-TR" sz="16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36000" marR="72000" marT="8899" marB="0"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tr-TR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828000" marT="9525" marB="0"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tr-TR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828000" marT="9525" marB="0"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tr-TR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828000" marT="9525" marB="0"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tr-TR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828000" marT="9525" marB="0"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68676452"/>
                  </a:ext>
                </a:extLst>
              </a:tr>
              <a:tr h="203002">
                <a:tc>
                  <a:txBody>
                    <a:bodyPr/>
                    <a:lstStyle/>
                    <a:p>
                      <a:pPr algn="l" fontAlgn="ctr"/>
                      <a:endParaRPr lang="tr-TR" sz="16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36000" marR="72000" marT="8899" marB="0"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tr-TR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828000" marT="9525" marB="0"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tr-TR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828000" marT="9525" marB="0"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tr-TR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828000" marT="9525" marB="0"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tr-TR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828000" marT="9525" marB="0"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03002">
                <a:tc>
                  <a:txBody>
                    <a:bodyPr/>
                    <a:lstStyle/>
                    <a:p>
                      <a:pPr algn="l" fontAlgn="ctr"/>
                      <a:endParaRPr lang="tr-TR" sz="16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36000" marR="72000" marT="8899" marB="0"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tr-TR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828000" marT="9525" marB="0"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tr-TR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828000" marT="9525" marB="0"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tr-TR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828000" marT="9525" marB="0"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tr-TR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828000" marT="9525" marB="0"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84372538"/>
                  </a:ext>
                </a:extLst>
              </a:tr>
              <a:tr h="203002">
                <a:tc>
                  <a:txBody>
                    <a:bodyPr/>
                    <a:lstStyle/>
                    <a:p>
                      <a:pPr algn="l" fontAlgn="ctr"/>
                      <a:endParaRPr lang="tr-TR" sz="16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36000" marR="72000" marT="8899" marB="0"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tr-TR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828000" marT="9525" marB="0"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tr-TR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828000" marT="9525" marB="0"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tr-TR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828000" marT="9525" marB="0"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tr-TR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828000" marT="9525" marB="0"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03002">
                <a:tc>
                  <a:txBody>
                    <a:bodyPr/>
                    <a:lstStyle/>
                    <a:p>
                      <a:pPr algn="l" fontAlgn="ctr"/>
                      <a:endParaRPr lang="tr-TR" sz="16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36000" marR="72000" marT="8899" marB="0"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tr-TR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828000" marT="9525" marB="0"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tr-TR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828000" marT="9525" marB="0"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tr-TR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828000" marT="9525" marB="0"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tr-TR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828000" marT="9525" marB="0"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03002">
                <a:tc>
                  <a:txBody>
                    <a:bodyPr/>
                    <a:lstStyle/>
                    <a:p>
                      <a:pPr algn="l" fontAlgn="ctr"/>
                      <a:endParaRPr lang="tr-TR" sz="16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36000" marR="72000" marT="8899" marB="0"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tr-TR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828000" marT="9525" marB="0"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tr-TR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828000" marT="9525" marB="0"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tr-TR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828000" marT="9525" marB="0"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tr-TR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828000" marT="9525" marB="0"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06102729"/>
                  </a:ext>
                </a:extLst>
              </a:tr>
              <a:tr h="203002">
                <a:tc>
                  <a:txBody>
                    <a:bodyPr/>
                    <a:lstStyle/>
                    <a:p>
                      <a:pPr algn="l" fontAlgn="ctr"/>
                      <a:endParaRPr lang="tr-TR" sz="16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36000" marR="72000" marT="8899" marB="0"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tr-TR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828000" marT="9525" marB="0"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tr-TR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828000" marT="9525" marB="0"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tr-TR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828000" marT="9525" marB="0"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tr-TR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828000" marT="9525" marB="0"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11549933"/>
                  </a:ext>
                </a:extLst>
              </a:tr>
              <a:tr h="203002">
                <a:tc>
                  <a:txBody>
                    <a:bodyPr/>
                    <a:lstStyle/>
                    <a:p>
                      <a:pPr algn="l" fontAlgn="ctr"/>
                      <a:endParaRPr lang="tr-TR" sz="16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36000" marR="72000" marT="8899" marB="0"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tr-TR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828000" marT="9525" marB="0"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tr-TR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828000" marT="9525" marB="0"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tr-TR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828000" marT="9525" marB="0"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tr-TR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828000" marT="9525" marB="0"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80998780"/>
                  </a:ext>
                </a:extLst>
              </a:tr>
              <a:tr h="203002">
                <a:tc>
                  <a:txBody>
                    <a:bodyPr/>
                    <a:lstStyle/>
                    <a:p>
                      <a:endParaRPr lang="tr-TR" sz="1600" dirty="0"/>
                    </a:p>
                  </a:txBody>
                  <a:tcPr marL="36000" marR="72000" marT="8899" marB="0"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tr-TR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828000" marT="9525" marB="0"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tr-TR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828000" marT="9525" marB="0"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tr-TR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828000" marT="9525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tr-TR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828000" marT="9525" marB="0"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96212696"/>
                  </a:ext>
                </a:extLst>
              </a:tr>
              <a:tr h="203002">
                <a:tc>
                  <a:txBody>
                    <a:bodyPr/>
                    <a:lstStyle/>
                    <a:p>
                      <a:pPr algn="l" fontAlgn="ctr"/>
                      <a:r>
                        <a:rPr lang="tr-TR" sz="1600" b="1" u="none" strike="noStrike" dirty="0"/>
                        <a:t>TOPLAM</a:t>
                      </a:r>
                      <a:endParaRPr lang="tr-TR" sz="1600" b="1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36000" marR="72000" marT="8899" marB="0"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tr-TR" sz="16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828000" marT="9525" marB="0"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tr-TR" sz="16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828000" marT="9525" marB="0"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tr-TR" sz="16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828000" marT="9525" marB="0"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tr-TR" sz="16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828000" marT="9525" marB="0"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25541548"/>
                  </a:ext>
                </a:extLst>
              </a:tr>
            </a:tbl>
          </a:graphicData>
        </a:graphic>
      </p:graphicFrame>
      <p:pic>
        <p:nvPicPr>
          <p:cNvPr id="8" name="Resim 7">
            <a:extLst>
              <a:ext uri="{FF2B5EF4-FFF2-40B4-BE49-F238E27FC236}">
                <a16:creationId xmlns:a16="http://schemas.microsoft.com/office/drawing/2014/main" id="{368C3F0B-2A04-4BDD-AE09-7797838130F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491244" y="6123266"/>
            <a:ext cx="700756" cy="680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97544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Dikdörtgen 14"/>
          <p:cNvSpPr/>
          <p:nvPr/>
        </p:nvSpPr>
        <p:spPr>
          <a:xfrm>
            <a:off x="4813069" y="-1"/>
            <a:ext cx="7378930" cy="828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3200" b="1" i="1" dirty="0">
                <a:solidFill>
                  <a:srgbClr val="A50021"/>
                </a:solidFill>
              </a:rPr>
              <a:t>Tamamlanan Eğitim Yatırımları</a:t>
            </a:r>
          </a:p>
        </p:txBody>
      </p:sp>
      <p:sp>
        <p:nvSpPr>
          <p:cNvPr id="16" name="Dikdörtgen 5"/>
          <p:cNvSpPr/>
          <p:nvPr/>
        </p:nvSpPr>
        <p:spPr>
          <a:xfrm>
            <a:off x="0" y="0"/>
            <a:ext cx="5400000" cy="828000"/>
          </a:xfrm>
          <a:custGeom>
            <a:avLst/>
            <a:gdLst>
              <a:gd name="connsiteX0" fmla="*/ 0 w 4579374"/>
              <a:gd name="connsiteY0" fmla="*/ 0 h 942190"/>
              <a:gd name="connsiteX1" fmla="*/ 4579374 w 4579374"/>
              <a:gd name="connsiteY1" fmla="*/ 0 h 942190"/>
              <a:gd name="connsiteX2" fmla="*/ 4579374 w 4579374"/>
              <a:gd name="connsiteY2" fmla="*/ 942190 h 942190"/>
              <a:gd name="connsiteX3" fmla="*/ 0 w 4579374"/>
              <a:gd name="connsiteY3" fmla="*/ 942190 h 942190"/>
              <a:gd name="connsiteX4" fmla="*/ 0 w 4579374"/>
              <a:gd name="connsiteY4" fmla="*/ 0 h 942190"/>
              <a:gd name="connsiteX0" fmla="*/ 0 w 4579374"/>
              <a:gd name="connsiteY0" fmla="*/ 0 h 942190"/>
              <a:gd name="connsiteX1" fmla="*/ 4579374 w 4579374"/>
              <a:gd name="connsiteY1" fmla="*/ 0 h 942190"/>
              <a:gd name="connsiteX2" fmla="*/ 4070555 w 4579374"/>
              <a:gd name="connsiteY2" fmla="*/ 942190 h 942190"/>
              <a:gd name="connsiteX3" fmla="*/ 0 w 4579374"/>
              <a:gd name="connsiteY3" fmla="*/ 942190 h 942190"/>
              <a:gd name="connsiteX4" fmla="*/ 0 w 4579374"/>
              <a:gd name="connsiteY4" fmla="*/ 0 h 9421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79374" h="942190">
                <a:moveTo>
                  <a:pt x="0" y="0"/>
                </a:moveTo>
                <a:lnTo>
                  <a:pt x="4579374" y="0"/>
                </a:lnTo>
                <a:lnTo>
                  <a:pt x="4070555" y="942190"/>
                </a:lnTo>
                <a:lnTo>
                  <a:pt x="0" y="942190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A82843">
                  <a:shade val="30000"/>
                  <a:satMod val="115000"/>
                </a:srgbClr>
              </a:gs>
              <a:gs pos="50000">
                <a:srgbClr val="A82843">
                  <a:shade val="67500"/>
                  <a:satMod val="115000"/>
                </a:srgbClr>
              </a:gs>
              <a:gs pos="100000">
                <a:srgbClr val="A82843">
                  <a:shade val="100000"/>
                  <a:satMod val="115000"/>
                </a:srgbClr>
              </a:gs>
            </a:gsLst>
            <a:path path="circle">
              <a:fillToRect l="100000" t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3600" b="1" i="1" dirty="0"/>
              <a:t> EĞİTİM</a:t>
            </a:r>
          </a:p>
        </p:txBody>
      </p:sp>
      <p:sp>
        <p:nvSpPr>
          <p:cNvPr id="10" name="Dikdörtgen 9"/>
          <p:cNvSpPr/>
          <p:nvPr/>
        </p:nvSpPr>
        <p:spPr>
          <a:xfrm>
            <a:off x="2339205" y="972000"/>
            <a:ext cx="751359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Tx/>
              <a:buFontTx/>
              <a:buNone/>
              <a:tabLst/>
              <a:defRPr/>
            </a:pPr>
            <a:r>
              <a:rPr kumimoji="0" lang="tr-TR" sz="2400" b="1" i="0" u="none" strike="noStrike" kern="1200" cap="none" spc="0" normalizeH="0" baseline="0" noProof="0" dirty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2003-202.. Yılları Arasında Tamamlanan Önemli Yatırımlar</a:t>
            </a:r>
          </a:p>
        </p:txBody>
      </p:sp>
      <p:sp>
        <p:nvSpPr>
          <p:cNvPr id="14" name="Yuvarlatılmış Dikdörtgen 13"/>
          <p:cNvSpPr/>
          <p:nvPr/>
        </p:nvSpPr>
        <p:spPr>
          <a:xfrm>
            <a:off x="4372495" y="1742282"/>
            <a:ext cx="3582785" cy="1248221"/>
          </a:xfrm>
          <a:prstGeom prst="roundRect">
            <a:avLst/>
          </a:prstGeom>
          <a:solidFill>
            <a:srgbClr val="FF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FF0000"/>
              </a:buClr>
              <a:buSzTx/>
              <a:buFontTx/>
              <a:buNone/>
              <a:tabLst/>
              <a:defRPr/>
            </a:pPr>
            <a:r>
              <a:rPr kumimoji="0" lang="tr-TR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Toplam bedeli </a:t>
            </a:r>
            <a:r>
              <a:rPr kumimoji="0" lang="tr-TR" sz="2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……………. ₺ </a:t>
            </a:r>
            <a:endParaRPr lang="tr-TR" sz="2000" b="1" dirty="0">
              <a:solidFill>
                <a:srgbClr val="FF0000"/>
              </a:solidFill>
              <a:latin typeface="Calibri" panose="020F0502020204030204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FF0000"/>
              </a:buClr>
              <a:buSzTx/>
              <a:buFontTx/>
              <a:buNone/>
              <a:tabLst/>
              <a:defRPr/>
            </a:pPr>
            <a:r>
              <a:rPr kumimoji="0" lang="tr-TR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Devlet</a:t>
            </a:r>
            <a:r>
              <a:rPr kumimoji="0" lang="tr-T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tr-TR" sz="1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………………. ₺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Tx/>
              <a:buFontTx/>
              <a:buNone/>
              <a:tabLst/>
              <a:defRPr/>
            </a:pPr>
            <a:r>
              <a:rPr kumimoji="0" lang="tr-TR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Hayırsever</a:t>
            </a:r>
            <a:r>
              <a:rPr kumimoji="0" lang="tr-T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lang="tr-TR" b="1" dirty="0">
                <a:solidFill>
                  <a:srgbClr val="FF0000"/>
                </a:solidFill>
                <a:latin typeface="Calibri" panose="020F0502020204030204"/>
              </a:rPr>
              <a:t>………….. ₺</a:t>
            </a:r>
            <a:endParaRPr kumimoji="0" lang="tr-TR" sz="1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4347669" y="3257637"/>
            <a:ext cx="3840368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CC0000"/>
              </a:buClr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lang="tr-TR" b="1" noProof="0" dirty="0">
                <a:solidFill>
                  <a:srgbClr val="FF0000"/>
                </a:solidFill>
                <a:latin typeface="Calibri" panose="020F0502020204030204"/>
              </a:rPr>
              <a:t>…..</a:t>
            </a:r>
            <a:r>
              <a:rPr kumimoji="0" lang="tr-TR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Okul </a:t>
            </a: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CC0000"/>
              </a:buClr>
              <a:buSzTx/>
              <a:tabLst/>
              <a:defRPr/>
            </a:pPr>
            <a:r>
              <a:rPr lang="tr-TR" b="1" dirty="0">
                <a:solidFill>
                  <a:prstClr val="black"/>
                </a:solidFill>
                <a:latin typeface="Calibri" panose="020F0502020204030204"/>
              </a:rPr>
              <a:t>     </a:t>
            </a:r>
            <a:r>
              <a:rPr kumimoji="0" lang="tr-TR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(</a:t>
            </a:r>
            <a:r>
              <a:rPr lang="tr-TR" b="1" dirty="0">
                <a:solidFill>
                  <a:prstClr val="black"/>
                </a:solidFill>
                <a:latin typeface="Calibri" panose="020F0502020204030204"/>
              </a:rPr>
              <a:t>…….</a:t>
            </a:r>
            <a:r>
              <a:rPr kumimoji="0" lang="tr-TR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Devlet + </a:t>
            </a:r>
            <a:r>
              <a:rPr lang="tr-TR" b="1" dirty="0">
                <a:solidFill>
                  <a:prstClr val="black"/>
                </a:solidFill>
                <a:latin typeface="Calibri" panose="020F0502020204030204"/>
              </a:rPr>
              <a:t>……</a:t>
            </a:r>
            <a:r>
              <a:rPr kumimoji="0" lang="tr-TR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Hayırsever) 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CC0000"/>
              </a:buClr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lang="tr-TR" b="1" dirty="0">
                <a:solidFill>
                  <a:srgbClr val="FF0000"/>
                </a:solidFill>
                <a:latin typeface="Calibri" panose="020F0502020204030204"/>
              </a:rPr>
              <a:t>……..</a:t>
            </a:r>
            <a:r>
              <a:rPr kumimoji="0" lang="tr-TR" sz="1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tr-TR" sz="1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Derslik </a:t>
            </a: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CC0000"/>
              </a:buClr>
              <a:buSzTx/>
              <a:tabLst/>
              <a:defRPr/>
            </a:pPr>
            <a:r>
              <a:rPr lang="tr-TR" b="1" dirty="0">
                <a:solidFill>
                  <a:srgbClr val="FF0000"/>
                </a:solidFill>
                <a:latin typeface="Calibri" panose="020F0502020204030204"/>
              </a:rPr>
              <a:t>     </a:t>
            </a:r>
            <a:r>
              <a:rPr kumimoji="0" lang="tr-TR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(</a:t>
            </a:r>
            <a:r>
              <a:rPr lang="tr-TR" b="1" dirty="0">
                <a:solidFill>
                  <a:prstClr val="black"/>
                </a:solidFill>
                <a:latin typeface="Calibri" panose="020F0502020204030204"/>
              </a:rPr>
              <a:t>……..</a:t>
            </a:r>
            <a:r>
              <a:rPr kumimoji="0" lang="tr-TR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Devlet + </a:t>
            </a:r>
            <a:r>
              <a:rPr lang="tr-TR" b="1" dirty="0">
                <a:solidFill>
                  <a:prstClr val="black"/>
                </a:solidFill>
                <a:latin typeface="Calibri" panose="020F0502020204030204"/>
              </a:rPr>
              <a:t>……..</a:t>
            </a:r>
            <a:r>
              <a:rPr kumimoji="0" lang="tr-TR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Hayırsever) 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CC0000"/>
              </a:buClr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lang="tr-TR" b="1" noProof="0" dirty="0">
                <a:solidFill>
                  <a:srgbClr val="FF0000"/>
                </a:solidFill>
                <a:latin typeface="Calibri" panose="020F0502020204030204"/>
              </a:rPr>
              <a:t>…..</a:t>
            </a:r>
            <a:r>
              <a:rPr kumimoji="0" lang="tr-TR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Spor Salonu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CC0000"/>
              </a:buClr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lang="tr-TR" b="1" dirty="0">
                <a:solidFill>
                  <a:srgbClr val="FF0000"/>
                </a:solidFill>
                <a:latin typeface="Calibri" panose="020F0502020204030204"/>
              </a:rPr>
              <a:t>……</a:t>
            </a:r>
            <a:r>
              <a:rPr kumimoji="0" lang="tr-TR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Atölye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CC0000"/>
              </a:buClr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lang="tr-TR" b="1" dirty="0">
                <a:solidFill>
                  <a:srgbClr val="FF0000"/>
                </a:solidFill>
                <a:latin typeface="Calibri" panose="020F0502020204030204"/>
              </a:rPr>
              <a:t>…..</a:t>
            </a:r>
            <a:r>
              <a:rPr kumimoji="0" lang="tr-TR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Yurt (</a:t>
            </a:r>
            <a:r>
              <a:rPr lang="tr-TR" b="1" dirty="0">
                <a:solidFill>
                  <a:prstClr val="black"/>
                </a:solidFill>
                <a:latin typeface="Calibri" panose="020F0502020204030204"/>
              </a:rPr>
              <a:t>……..</a:t>
            </a:r>
            <a:r>
              <a:rPr kumimoji="0" lang="tr-TR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öğrenci kapasiteli)</a:t>
            </a:r>
          </a:p>
        </p:txBody>
      </p:sp>
      <p:pic>
        <p:nvPicPr>
          <p:cNvPr id="18" name="Resim 1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881" y="3106506"/>
            <a:ext cx="3664115" cy="2529522"/>
          </a:xfrm>
          <a:prstGeom prst="rect">
            <a:avLst/>
          </a:prstGeom>
          <a:ln w="3175">
            <a:solidFill>
              <a:schemeClr val="tx1"/>
            </a:solidFill>
          </a:ln>
          <a:effectLst/>
        </p:spPr>
      </p:pic>
      <p:pic>
        <p:nvPicPr>
          <p:cNvPr id="19" name="Resim 1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80905" y="3106507"/>
            <a:ext cx="3596421" cy="2507173"/>
          </a:xfrm>
          <a:prstGeom prst="rect">
            <a:avLst/>
          </a:prstGeom>
          <a:ln w="3175">
            <a:solidFill>
              <a:schemeClr val="tx1"/>
            </a:solidFill>
          </a:ln>
          <a:effectLst/>
        </p:spPr>
      </p:pic>
      <p:sp>
        <p:nvSpPr>
          <p:cNvPr id="20" name="Metin kutusu 19"/>
          <p:cNvSpPr txBox="1"/>
          <p:nvPr/>
        </p:nvSpPr>
        <p:spPr>
          <a:xfrm>
            <a:off x="2383403" y="5333279"/>
            <a:ext cx="144334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1200" b="1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Aksu Anadolu Lisesi</a:t>
            </a:r>
          </a:p>
        </p:txBody>
      </p:sp>
      <p:sp>
        <p:nvSpPr>
          <p:cNvPr id="21" name="Metin kutusu 20"/>
          <p:cNvSpPr txBox="1"/>
          <p:nvPr/>
        </p:nvSpPr>
        <p:spPr>
          <a:xfrm>
            <a:off x="9830831" y="5286866"/>
            <a:ext cx="226427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1200" b="1" i="1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M.Mustafa</a:t>
            </a:r>
            <a:r>
              <a:rPr kumimoji="0" lang="tr-TR" sz="1200" b="1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Böcek Anadolu Lisesi</a:t>
            </a:r>
          </a:p>
        </p:txBody>
      </p:sp>
      <p:pic>
        <p:nvPicPr>
          <p:cNvPr id="12" name="Resim 11">
            <a:extLst>
              <a:ext uri="{FF2B5EF4-FFF2-40B4-BE49-F238E27FC236}">
                <a16:creationId xmlns:a16="http://schemas.microsoft.com/office/drawing/2014/main" id="{B882D62F-A06D-44C0-905C-149769838E7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491244" y="6123266"/>
            <a:ext cx="700756" cy="680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566949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30</TotalTime>
  <Words>359</Words>
  <Application>Microsoft Office PowerPoint</Application>
  <PresentationFormat>Geniş ekran</PresentationFormat>
  <Paragraphs>113</Paragraphs>
  <Slides>5</Slides>
  <Notes>5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5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5</vt:i4>
      </vt:variant>
    </vt:vector>
  </HeadingPairs>
  <TitlesOfParts>
    <vt:vector size="11" baseType="lpstr">
      <vt:lpstr>Arial</vt:lpstr>
      <vt:lpstr>Calibri</vt:lpstr>
      <vt:lpstr>Calibri Light</vt:lpstr>
      <vt:lpstr>Times New Roman</vt:lpstr>
      <vt:lpstr>Wingdings</vt:lpstr>
      <vt:lpstr>Office Teması</vt:lpstr>
      <vt:lpstr>PowerPoint Sunusu</vt:lpstr>
      <vt:lpstr>PowerPoint Sunusu</vt:lpstr>
      <vt:lpstr>PowerPoint Sunusu</vt:lpstr>
      <vt:lpstr>PowerPoint Sunusu</vt:lpstr>
      <vt:lpstr>PowerPoint Sunusu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Sunusu</dc:title>
  <dc:creator>Uğur ÖZDEMİR</dc:creator>
  <cp:lastModifiedBy>Uğur ÖZDEMİR</cp:lastModifiedBy>
  <cp:revision>15</cp:revision>
  <dcterms:created xsi:type="dcterms:W3CDTF">2020-06-29T08:15:05Z</dcterms:created>
  <dcterms:modified xsi:type="dcterms:W3CDTF">2024-05-07T12:03:14Z</dcterms:modified>
</cp:coreProperties>
</file>