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1180" r:id="rId2"/>
    <p:sldId id="1280" r:id="rId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2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004171717611871"/>
          <c:y val="9.4322975606582232E-2"/>
          <c:w val="0.76021940323129822"/>
          <c:h val="0.65957446808511977"/>
        </c:manualLayout>
      </c:layout>
      <c:line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 Ziyaretçi Sayısı</c:v>
                </c:pt>
              </c:strCache>
            </c:strRef>
          </c:tx>
          <c:spPr>
            <a:ln w="60325" cap="rnd">
              <a:solidFill>
                <a:srgbClr val="A5002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8360836083608355E-2"/>
                  <c:y val="-9.12890216871235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4D7-41F0-8EE6-D8A3E860C684}"/>
                </c:ext>
              </c:extLst>
            </c:dLbl>
            <c:dLbl>
              <c:idx val="1"/>
              <c:layout>
                <c:manualLayout>
                  <c:x val="-0.11476347634763473"/>
                  <c:y val="-0.1054616063843588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61C-4DC6-9629-C29E2218BB86}"/>
                </c:ext>
              </c:extLst>
            </c:dLbl>
            <c:dLbl>
              <c:idx val="2"/>
              <c:layout>
                <c:manualLayout>
                  <c:x val="-0.15436743674367445"/>
                  <c:y val="-7.71164369898880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8DB-4A2E-8C89-9E3E1476376C}"/>
                </c:ext>
              </c:extLst>
            </c:dLbl>
            <c:dLbl>
              <c:idx val="3"/>
              <c:layout>
                <c:manualLayout>
                  <c:x val="-9.8063979626309083E-2"/>
                  <c:y val="-6.540592040196578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8DB-4A2E-8C89-9E3E1476376C}"/>
                </c:ext>
              </c:extLst>
            </c:dLbl>
            <c:dLbl>
              <c:idx val="4"/>
              <c:layout>
                <c:manualLayout>
                  <c:x val="-6.8206820682068209E-2"/>
                  <c:y val="4.20596559800356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D5-4A60-951C-B359B33268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2002</c:v>
                </c:pt>
                <c:pt idx="1">
                  <c:v>2007</c:v>
                </c:pt>
                <c:pt idx="2">
                  <c:v>2012</c:v>
                </c:pt>
                <c:pt idx="3">
                  <c:v>2019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Sheet1!$B$2:$G$2</c:f>
              <c:numCache>
                <c:formatCode>#,##0</c:formatCode>
                <c:ptCount val="6"/>
                <c:pt idx="0">
                  <c:v>4956414</c:v>
                </c:pt>
                <c:pt idx="1">
                  <c:v>7689061</c:v>
                </c:pt>
                <c:pt idx="2">
                  <c:v>10726136</c:v>
                </c:pt>
                <c:pt idx="3">
                  <c:v>15280763</c:v>
                </c:pt>
                <c:pt idx="4">
                  <c:v>13508632</c:v>
                </c:pt>
                <c:pt idx="5">
                  <c:v>15689259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8D5-4A60-951C-B359B33268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761622272"/>
        <c:axId val="1761619552"/>
      </c:lineChart>
      <c:catAx>
        <c:axId val="1761622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1761619552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1761619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>
              <a:solidFill>
                <a:schemeClr val="tx2">
                  <a:lumMod val="5000"/>
                  <a:lumOff val="95000"/>
                </a:schemeClr>
              </a:solidFill>
            </a:ln>
            <a:effectLst/>
          </c:spPr>
        </c:min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r-TR"/>
          </a:p>
        </c:txPr>
        <c:crossAx val="1761622272"/>
        <c:crosses val="autoZero"/>
        <c:crossBetween val="between"/>
        <c:majorUnit val="300000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060246581019512"/>
          <c:y val="0.88357789593424518"/>
          <c:w val="0.60985360668165389"/>
          <c:h val="7.75717166079894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tr-TR"/>
        </a:p>
      </c:txPr>
    </c:legend>
    <c:plotVisOnly val="1"/>
    <c:dispBlanksAs val="zero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 sz="1600" b="1">
          <a:solidFill>
            <a:schemeClr val="tx1"/>
          </a:solidFill>
        </a:defRPr>
      </a:pPr>
      <a:endParaRPr lang="tr-T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depthPercent val="10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2.917964004711645E-3"/>
          <c:w val="1"/>
          <c:h val="0.90691046200107528"/>
        </c:manualLayout>
      </c:layout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Oran (%)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10"/>
          <c:dPt>
            <c:idx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C634-4F91-9D2E-B5D659BB3316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C634-4F91-9D2E-B5D659BB3316}"/>
              </c:ext>
            </c:extLst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C634-4F91-9D2E-B5D659BB3316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C634-4F91-9D2E-B5D659BB3316}"/>
              </c:ext>
            </c:extLst>
          </c:dPt>
          <c:dPt>
            <c:idx val="4"/>
            <c:bubble3D val="0"/>
            <c:spPr>
              <a:solidFill>
                <a:srgbClr val="C000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C634-4F91-9D2E-B5D659BB3316}"/>
              </c:ext>
            </c:extLst>
          </c:dPt>
          <c:dPt>
            <c:idx val="5"/>
            <c:bubble3D val="0"/>
            <c:spPr>
              <a:solidFill>
                <a:srgbClr val="FF9900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C634-4F91-9D2E-B5D659BB3316}"/>
              </c:ext>
            </c:extLst>
          </c:dPt>
          <c:dLbls>
            <c:dLbl>
              <c:idx val="0"/>
              <c:layout>
                <c:manualLayout>
                  <c:x val="-0.12358882947118241"/>
                  <c:y val="5.439948890056602E-2"/>
                </c:manualLayout>
              </c:layout>
              <c:tx>
                <c:rich>
                  <a:bodyPr/>
                  <a:lstStyle/>
                  <a:p>
                    <a:fld id="{08E02373-F91D-4062-B115-4C4986C0CFD8}" type="CATEGORYNAME">
                      <a:rPr lang="en-US" baseline="0" dirty="0" smtClean="0"/>
                      <a:pPr/>
                      <a:t>[KATEGORİ ADI]</a:t>
                    </a:fld>
                    <a:r>
                      <a:rPr lang="en-US" baseline="0" dirty="0"/>
                      <a:t>; % </a:t>
                    </a:r>
                    <a:fld id="{D567F71A-C73B-44B9-94A4-12D121C45C9F}" type="VALUE">
                      <a:rPr lang="en-US" baseline="0" smtClean="0"/>
                      <a:pPr/>
                      <a:t>[DEĞER]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634-4F91-9D2E-B5D659BB3316}"/>
                </c:ext>
              </c:extLst>
            </c:dLbl>
            <c:dLbl>
              <c:idx val="1"/>
              <c:layout>
                <c:manualLayout>
                  <c:x val="-0.17888285354705002"/>
                  <c:y val="-0.23073154921928671"/>
                </c:manualLayout>
              </c:layout>
              <c:tx>
                <c:rich>
                  <a:bodyPr/>
                  <a:lstStyle/>
                  <a:p>
                    <a:fld id="{6FB466BE-3765-404E-BD8D-9ADB701282AF}" type="CATEGORYNAME">
                      <a:rPr lang="en-US" baseline="0" dirty="0" smtClean="0"/>
                      <a:pPr/>
                      <a:t>[KATEGORİ ADI]</a:t>
                    </a:fld>
                    <a:r>
                      <a:rPr lang="en-US" baseline="0" dirty="0"/>
                      <a:t>; %</a:t>
                    </a:r>
                    <a:fld id="{714AF7B1-F757-4B34-95C0-F51ACFBD249D}" type="VALUE">
                      <a:rPr lang="en-US" baseline="0" smtClean="0"/>
                      <a:pPr/>
                      <a:t>[DEĞER]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634-4F91-9D2E-B5D659BB3316}"/>
                </c:ext>
              </c:extLst>
            </c:dLbl>
            <c:dLbl>
              <c:idx val="2"/>
              <c:layout>
                <c:manualLayout>
                  <c:x val="0.11170528817587641"/>
                  <c:y val="-0.20634812968173069"/>
                </c:manualLayout>
              </c:layout>
              <c:tx>
                <c:rich>
                  <a:bodyPr/>
                  <a:lstStyle/>
                  <a:p>
                    <a:fld id="{DD7C81BE-5E22-48B3-96AE-D9DB20D8AD40}" type="CATEGORYNAME">
                      <a:rPr lang="en-US" baseline="0" dirty="0" smtClean="0"/>
                      <a:pPr/>
                      <a:t>[KATEGORİ ADI]</a:t>
                    </a:fld>
                    <a:r>
                      <a:rPr lang="en-US" baseline="0" dirty="0"/>
                      <a:t>; %</a:t>
                    </a:r>
                    <a:fld id="{1C76D015-E3EA-48D0-BAD2-79CCFFCF2AF5}" type="VALUE">
                      <a:rPr lang="en-US" baseline="0" smtClean="0"/>
                      <a:pPr/>
                      <a:t>[DEĞER]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634-4F91-9D2E-B5D659BB3316}"/>
                </c:ext>
              </c:extLst>
            </c:dLbl>
            <c:dLbl>
              <c:idx val="3"/>
              <c:layout>
                <c:manualLayout>
                  <c:x val="9.8375136263047336E-2"/>
                  <c:y val="-0.1387940622421266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634-4F91-9D2E-B5D659BB3316}"/>
                </c:ext>
              </c:extLst>
            </c:dLbl>
            <c:dLbl>
              <c:idx val="4"/>
              <c:layout>
                <c:manualLayout>
                  <c:x val="0"/>
                  <c:y val="0.14272354188177094"/>
                </c:manualLayout>
              </c:layout>
              <c:tx>
                <c:rich>
                  <a:bodyPr/>
                  <a:lstStyle/>
                  <a:p>
                    <a:fld id="{7D7A566A-07F0-4901-A945-8372CBDD06D0}" type="CATEGORYNAME">
                      <a:rPr lang="en-US" baseline="0" dirty="0" smtClean="0"/>
                      <a:pPr/>
                      <a:t>[KATEGORİ ADI]</a:t>
                    </a:fld>
                    <a:r>
                      <a:rPr lang="en-US" baseline="0" dirty="0"/>
                      <a:t>; %</a:t>
                    </a:r>
                    <a:fld id="{9FFC42AD-8565-4BF9-ABB6-42E872812542}" type="VALUE">
                      <a:rPr lang="en-US" baseline="0" smtClean="0"/>
                      <a:pPr/>
                      <a:t>[DEĞER]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634-4F91-9D2E-B5D659BB3316}"/>
                </c:ext>
              </c:extLst>
            </c:dLbl>
            <c:dLbl>
              <c:idx val="5"/>
              <c:layout>
                <c:manualLayout>
                  <c:x val="0.19132501485442663"/>
                  <c:y val="9.01148723109889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B92DE56F-E4DA-4171-A574-887F729BC1CF}" type="CATEGORYNAME">
                      <a:rPr lang="en-US" sz="1400" baseline="0" dirty="0" smtClean="0"/>
                      <a:pPr>
                        <a:defRPr sz="1400" b="1">
                          <a:solidFill>
                            <a:schemeClr val="tx1"/>
                          </a:solidFill>
                        </a:defRPr>
                      </a:pPr>
                      <a:t>[KATEGORİ ADI]</a:t>
                    </a:fld>
                    <a:r>
                      <a:rPr lang="en-US" sz="1400" baseline="0" dirty="0"/>
                      <a:t>; %</a:t>
                    </a:r>
                    <a:fld id="{10D8EC50-C905-4574-A4D9-1B953C86B842}" type="VALUE">
                      <a:rPr lang="en-US" sz="1400" baseline="0" smtClean="0"/>
                      <a:pPr>
                        <a:defRPr sz="1400" b="1">
                          <a:solidFill>
                            <a:schemeClr val="tx1"/>
                          </a:solidFill>
                        </a:defRPr>
                      </a:pPr>
                      <a:t>[DEĞER]</a:t>
                    </a:fld>
                    <a:endParaRPr lang="en-US" sz="14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tr-TR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058266780823523"/>
                      <c:h val="0.1017554629157213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C634-4F91-9D2E-B5D659BB331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tr-TR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Sayfa1!$A$2:$A$7</c:f>
              <c:strCache>
                <c:ptCount val="6"/>
                <c:pt idx="0">
                  <c:v>Rusya Federasyonu</c:v>
                </c:pt>
                <c:pt idx="1">
                  <c:v>Almanya</c:v>
                </c:pt>
                <c:pt idx="2">
                  <c:v>İngiltere</c:v>
                </c:pt>
                <c:pt idx="3">
                  <c:v>Polonya</c:v>
                </c:pt>
                <c:pt idx="4">
                  <c:v>Hollanda</c:v>
                </c:pt>
                <c:pt idx="5">
                  <c:v>Diğer Milliyetler</c:v>
                </c:pt>
              </c:strCache>
            </c:strRef>
          </c:cat>
          <c:val>
            <c:numRef>
              <c:f>Sayfa1!$B$2:$B$7</c:f>
              <c:numCache>
                <c:formatCode>0.00</c:formatCode>
                <c:ptCount val="6"/>
                <c:pt idx="0">
                  <c:v>23.45</c:v>
                </c:pt>
                <c:pt idx="1">
                  <c:v>22.79</c:v>
                </c:pt>
                <c:pt idx="2">
                  <c:v>8.93</c:v>
                </c:pt>
                <c:pt idx="3">
                  <c:v>7.24</c:v>
                </c:pt>
                <c:pt idx="4">
                  <c:v>3.2</c:v>
                </c:pt>
                <c:pt idx="5">
                  <c:v>34.39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634-4F91-9D2E-B5D659BB33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r-T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FAAF5-3F57-4BF3-B9C4-0D69466D0C9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FACF7-87EA-44E9-9DBD-A63718B565F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99222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1724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189E5F8-B5F7-4B69-9B21-30D353549F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4329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94326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428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347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2208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738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218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510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4506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12885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8379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0632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8392D-9BF9-470F-8A2A-51D3B1C57DD1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A8FF7-A22A-4086-A3D2-4A82C48A163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827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5" Type="http://schemas.openxmlformats.org/officeDocument/2006/relationships/image" Target="../media/image2.jpeg"/><Relationship Id="rId15" Type="http://schemas.openxmlformats.org/officeDocument/2006/relationships/image" Target="../media/image12.png"/><Relationship Id="rId10" Type="http://schemas.openxmlformats.org/officeDocument/2006/relationships/image" Target="../media/image7.jpeg"/><Relationship Id="rId4" Type="http://schemas.openxmlformats.org/officeDocument/2006/relationships/hyperlink" Target="http://images.google.com.tr/imgres?imgurl=http://2.bp.blogspot.com/_Z1xTNhmHaTo/SqaRjaacg2I/AAAAAAAAACQ/EQOiT1AhB4I/s400/GOLF3.jpg&amp;imgrefurl=http://www.forwardsight.co.cc/2009_09_08_archive.html&amp;usg=__1jTodD9EsuCbRGhTQhahJSrs_VE=&amp;h=280&amp;w=400&amp;sz=23&amp;hl=tr&amp;start=13&amp;tbnid=Sq3YWEM64hAy3M:&amp;tbnh=87&amp;tbnw=124&amp;prev=/images?q=GOLF+T%C3%9CRK%C4%B0YE&amp;gbv=2&amp;hl=tr" TargetMode="External"/><Relationship Id="rId9" Type="http://schemas.openxmlformats.org/officeDocument/2006/relationships/image" Target="../media/image6.jpeg"/><Relationship Id="rId1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4.jpe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Genel Görünüm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TURİZM</a:t>
            </a:r>
          </a:p>
        </p:txBody>
      </p:sp>
      <p:pic>
        <p:nvPicPr>
          <p:cNvPr id="7" name="Picture 8" descr="C:\Users\mesut.KULTURTURIZM\Desktop\yeni bakan sunum dosyaları\RE__Mavi_Bayrak\Mavi Bayrak fotolar\turizm fotolar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387" y="1301451"/>
            <a:ext cx="2687321" cy="1584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371538" y="5285043"/>
            <a:ext cx="7934262" cy="1039557"/>
            <a:chOff x="-17" y="3846"/>
            <a:chExt cx="4526" cy="472"/>
          </a:xfrm>
        </p:grpSpPr>
        <p:pic>
          <p:nvPicPr>
            <p:cNvPr id="10" name="Picture 10" descr="GOLF3">
              <a:hlinkClick r:id="rId4"/>
            </p:cNvPr>
            <p:cNvPicPr preferRelativeResize="0"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" y="3846"/>
              <a:ext cx="503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C:\Documents and Settings\yelda\Desktop\antalya_kursunlu_selalesi_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8" y="3846"/>
              <a:ext cx="501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G:\yld\DSC_0394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" y="3847"/>
              <a:ext cx="503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1" descr="C:\Documents and Settings\yelda\Desktop\caretta-caretta2-150x150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" y="3846"/>
              <a:ext cx="501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9" descr="MyraDetail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" y="3847"/>
              <a:ext cx="511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3" descr="koprucay4by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5" y="3848"/>
              <a:ext cx="503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5" descr="TahtaliDawn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7" y="3846"/>
              <a:ext cx="501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" descr="C:\Documents and Settings\yelda\Desktop\ceneviz 067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3" y="3846"/>
              <a:ext cx="503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2" descr="Golf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3846"/>
              <a:ext cx="503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Picture 9" descr="C:\Documents and Settings\mesut.KULTURTURIZM.000\Desktop\rafting1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387" y="3009241"/>
            <a:ext cx="2693138" cy="1564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387" y="4714243"/>
            <a:ext cx="2713821" cy="159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4 Metin kutusu">
            <a:extLst>
              <a:ext uri="{FF2B5EF4-FFF2-40B4-BE49-F238E27FC236}">
                <a16:creationId xmlns:a16="http://schemas.microsoft.com/office/drawing/2014/main" id="{7C89799B-BBA8-418A-AA81-B5F9AE9E6D64}"/>
              </a:ext>
            </a:extLst>
          </p:cNvPr>
          <p:cNvSpPr txBox="1"/>
          <p:nvPr/>
        </p:nvSpPr>
        <p:spPr>
          <a:xfrm>
            <a:off x="371538" y="1240898"/>
            <a:ext cx="7782842" cy="3748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Belgeli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tesis, …… bin oda, ….. bin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yatak 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yıldızlı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konaklama tesisi 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Turizm Alan ve Merkezi, 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Kültür ve Turizm Koruma ve Gelişim Bölgesi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sit alanı ve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r>
              <a:rPr lang="tr-TR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taşınmaz kültür varlığı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Mavi Bayrak Ödülü 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tr-TR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Ülkemizin % …..’si - Dünya ….. .si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Turizm işletme belgeli tesislerdeki yabancı ziyaretçi gecelemelerinin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% ….’si </a:t>
            </a:r>
            <a:endParaRPr lang="tr-T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golf kulübü,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adet golf sahası </a:t>
            </a:r>
            <a:r>
              <a:rPr lang="tr-TR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tr-TR" b="1" dirty="0">
                <a:solidFill>
                  <a:srgbClr val="0000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Belek: …. golf kulübü, …. saha</a:t>
            </a:r>
            <a:r>
              <a:rPr lang="tr-TR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…..’si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otellere ait olmak üzere toplam </a:t>
            </a: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  <a:r>
              <a:rPr lang="tr-T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adet futbol sahası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…… </a:t>
            </a:r>
            <a:r>
              <a:rPr lang="tr-TR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Turizm Seyahat Acentesi</a:t>
            </a:r>
            <a:endParaRPr lang="tr-T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4" name="Resim 23">
            <a:extLst>
              <a:ext uri="{FF2B5EF4-FFF2-40B4-BE49-F238E27FC236}">
                <a16:creationId xmlns:a16="http://schemas.microsoft.com/office/drawing/2014/main" id="{A126016B-CA73-4DB6-A0F0-13B1B3E2609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34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1164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Turizm İstatistikleri 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TURİZM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640 km sahil şeridi </a:t>
            </a:r>
            <a:endParaRPr kumimoji="0" lang="tr-TR" sz="2400" b="1" i="0" u="none" strike="noStrike" kern="1200" cap="none" spc="0" normalizeH="0" baseline="30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4800" y="1001475"/>
            <a:ext cx="579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Yıllara Göre Ziyaretçi Sayısı (2002-2023)</a:t>
            </a:r>
            <a:endParaRPr kumimoji="0" lang="tr-TR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Nesnesi 13"/>
          <p:cNvGraphicFramePr/>
          <p:nvPr>
            <p:extLst/>
          </p:nvPr>
        </p:nvGraphicFramePr>
        <p:xfrm>
          <a:off x="406400" y="1546050"/>
          <a:ext cx="5772150" cy="35843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Metin kutusu 7"/>
          <p:cNvSpPr txBox="1"/>
          <p:nvPr/>
        </p:nvSpPr>
        <p:spPr>
          <a:xfrm>
            <a:off x="6584949" y="1068148"/>
            <a:ext cx="5207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Milliyetlerine Göre Yabancı Ziyaretçiler (2023)</a:t>
            </a:r>
            <a:endParaRPr kumimoji="0" lang="tr-TR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0371" y="5919290"/>
            <a:ext cx="116912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Clr>
                <a:srgbClr val="A50021"/>
              </a:buClr>
              <a:buSzPct val="110000"/>
              <a:buFont typeface="Wingdings" panose="05000000000000000000" pitchFamily="2" charset="2"/>
              <a:buChar char="Ø"/>
              <a:defRPr/>
            </a:pPr>
            <a:r>
              <a:rPr lang="tr-TR" sz="1400" b="1" i="1" dirty="0">
                <a:solidFill>
                  <a:schemeClr val="accent1">
                    <a:lumMod val="50000"/>
                  </a:schemeClr>
                </a:solidFill>
              </a:rPr>
              <a:t>2002-2023 yılları arasında ilimize gelen ziyaretçi sayısı % 216,54 oranında (10.732.845) artarak 15.689.259’a yükselmiştir.</a:t>
            </a:r>
          </a:p>
        </p:txBody>
      </p:sp>
      <p:graphicFrame>
        <p:nvGraphicFramePr>
          <p:cNvPr id="12" name="7 Grafik"/>
          <p:cNvGraphicFramePr/>
          <p:nvPr>
            <p:extLst/>
          </p:nvPr>
        </p:nvGraphicFramePr>
        <p:xfrm>
          <a:off x="6667499" y="1473577"/>
          <a:ext cx="5343525" cy="471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000" y="6228000"/>
            <a:ext cx="584073" cy="57600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8558585B-1E32-42C6-88DA-B48A8CE333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94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167</Words>
  <Application>Microsoft Office PowerPoint</Application>
  <PresentationFormat>Geniş ekran</PresentationFormat>
  <Paragraphs>29</Paragraphs>
  <Slides>2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10</cp:revision>
  <dcterms:created xsi:type="dcterms:W3CDTF">2020-06-29T08:17:29Z</dcterms:created>
  <dcterms:modified xsi:type="dcterms:W3CDTF">2024-05-07T11:47:41Z</dcterms:modified>
</cp:coreProperties>
</file>