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1122" r:id="rId2"/>
    <p:sldId id="1123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BC071-E13E-473C-BE80-AF72978532A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E86D1-684D-4222-8E7C-7D9C836FAC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90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A5F9F0-EA7D-4B6D-957A-D8063A55BA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8378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4B20647-4459-4A79-9456-60F2C21DD2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5021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7740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3365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889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4931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4631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703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31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361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46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972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569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3B071-7348-4F2B-BFF5-8C543D99F75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9105B-A270-4BE4-B8D1-965ED73296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267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Polis - Jandarma Teşkilatı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ASAYİŞ VE GÜVENLİK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022761" y="1083261"/>
            <a:ext cx="541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0099"/>
                </a:solidFill>
              </a:rPr>
              <a:t>Polis ve Jandarma Sorumluluk Alanı</a:t>
            </a:r>
          </a:p>
        </p:txBody>
      </p:sp>
      <p:pic>
        <p:nvPicPr>
          <p:cNvPr id="7" name="Picture 3" descr="C:\Users\188975\Desktop\egmlogo4%20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4" y="4365871"/>
            <a:ext cx="2213241" cy="16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jan 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FBFBF"/>
              </a:clrFrom>
              <a:clrTo>
                <a:srgbClr val="BFB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105" y="4320596"/>
            <a:ext cx="1363135" cy="170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F225F7F7-A6CB-442B-B78C-D782171F2CA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3850" y="1610442"/>
          <a:ext cx="10705380" cy="143904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28203">
                  <a:extLst>
                    <a:ext uri="{9D8B030D-6E8A-4147-A177-3AD203B41FA5}">
                      <a16:colId xmlns:a16="http://schemas.microsoft.com/office/drawing/2014/main" val="2103319577"/>
                    </a:ext>
                  </a:extLst>
                </a:gridCol>
                <a:gridCol w="2700068">
                  <a:extLst>
                    <a:ext uri="{9D8B030D-6E8A-4147-A177-3AD203B41FA5}">
                      <a16:colId xmlns:a16="http://schemas.microsoft.com/office/drawing/2014/main" val="4266402542"/>
                    </a:ext>
                  </a:extLst>
                </a:gridCol>
                <a:gridCol w="1992702">
                  <a:extLst>
                    <a:ext uri="{9D8B030D-6E8A-4147-A177-3AD203B41FA5}">
                      <a16:colId xmlns:a16="http://schemas.microsoft.com/office/drawing/2014/main" val="2228702612"/>
                    </a:ext>
                  </a:extLst>
                </a:gridCol>
                <a:gridCol w="2484407">
                  <a:extLst>
                    <a:ext uri="{9D8B030D-6E8A-4147-A177-3AD203B41FA5}">
                      <a16:colId xmlns:a16="http://schemas.microsoft.com/office/drawing/2014/main" val="3967847814"/>
                    </a:ext>
                  </a:extLst>
                </a:gridCol>
              </a:tblGrid>
              <a:tr h="408139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İlçeler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Polis Bölgesi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Jandarma Bölgesi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Toplam Nüfus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128896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/>
                        <a:t>İl Merkezi</a:t>
                      </a:r>
                      <a:r>
                        <a:rPr lang="tr-TR" sz="1600" b="1" baseline="0" dirty="0"/>
                        <a:t> </a:t>
                      </a:r>
                      <a:r>
                        <a:rPr lang="tr-TR" sz="1600" b="1" dirty="0"/>
                        <a:t>Toplamı</a:t>
                      </a:r>
                      <a:endParaRPr lang="tr-TR" sz="1600" b="1" i="1" dirty="0"/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b="1" dirty="0"/>
                    </a:p>
                  </a:txBody>
                  <a:tcPr marL="0" marR="108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817621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/>
                        <a:t>Dış İlçeler Toplamı</a:t>
                      </a:r>
                      <a:endParaRPr lang="tr-TR" sz="1600" b="1" i="1" dirty="0"/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b="1" dirty="0"/>
                    </a:p>
                  </a:txBody>
                  <a:tcPr marL="0" marR="108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740771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tx1"/>
                          </a:solidFill>
                        </a:rPr>
                        <a:t>Genel 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05823"/>
                  </a:ext>
                </a:extLst>
              </a:tr>
            </a:tbl>
          </a:graphicData>
        </a:graphic>
      </p:graphicFrame>
      <p:sp>
        <p:nvSpPr>
          <p:cNvPr id="4" name="Metin kutusu 3">
            <a:extLst>
              <a:ext uri="{FF2B5EF4-FFF2-40B4-BE49-F238E27FC236}">
                <a16:creationId xmlns:a16="http://schemas.microsoft.com/office/drawing/2014/main" id="{83072797-2DC2-4EA0-A870-82FB3B048D78}"/>
              </a:ext>
            </a:extLst>
          </p:cNvPr>
          <p:cNvSpPr txBox="1"/>
          <p:nvPr/>
        </p:nvSpPr>
        <p:spPr>
          <a:xfrm>
            <a:off x="2035837" y="4334968"/>
            <a:ext cx="38215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/>
              <a:t>Her </a:t>
            </a:r>
            <a:r>
              <a:rPr lang="tr-TR" b="1" dirty="0">
                <a:solidFill>
                  <a:srgbClr val="FF0000"/>
                </a:solidFill>
              </a:rPr>
              <a:t>…..</a:t>
            </a:r>
            <a:r>
              <a:rPr lang="tr-TR" dirty="0"/>
              <a:t> vatandaşa </a:t>
            </a:r>
            <a:r>
              <a:rPr lang="tr-TR" b="1" dirty="0">
                <a:solidFill>
                  <a:srgbClr val="FF0000"/>
                </a:solidFill>
              </a:rPr>
              <a:t>….</a:t>
            </a:r>
            <a:r>
              <a:rPr lang="tr-TR" dirty="0"/>
              <a:t> Polis</a:t>
            </a:r>
            <a:endParaRPr lang="tr-TR" dirty="0">
              <a:solidFill>
                <a:prstClr val="black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</a:t>
            </a:r>
            <a:r>
              <a:rPr lang="tr-TR" dirty="0"/>
              <a:t> Emniyet Hizmetleri Personeli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Rütbeli Personel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……..</a:t>
            </a:r>
            <a:r>
              <a:rPr lang="tr-TR" dirty="0"/>
              <a:t> Polis Memuru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Çarşı ve Mahalle Bekçisi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</a:t>
            </a:r>
            <a:r>
              <a:rPr lang="tr-TR" dirty="0"/>
              <a:t> Diğer Personel 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9220EDD-0378-464F-9ABE-BAF93974F16F}"/>
              </a:ext>
            </a:extLst>
          </p:cNvPr>
          <p:cNvSpPr txBox="1"/>
          <p:nvPr/>
        </p:nvSpPr>
        <p:spPr>
          <a:xfrm>
            <a:off x="7982308" y="4149305"/>
            <a:ext cx="4278703" cy="366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/>
              <a:t>Her </a:t>
            </a:r>
            <a:r>
              <a:rPr lang="tr-TR" b="1" dirty="0">
                <a:solidFill>
                  <a:srgbClr val="FF0000"/>
                </a:solidFill>
              </a:rPr>
              <a:t>…..</a:t>
            </a:r>
            <a:r>
              <a:rPr lang="tr-TR" dirty="0"/>
              <a:t> vatandaşa </a:t>
            </a:r>
            <a:r>
              <a:rPr lang="tr-TR" b="1" dirty="0">
                <a:solidFill>
                  <a:srgbClr val="FF0000"/>
                </a:solidFill>
              </a:rPr>
              <a:t>….</a:t>
            </a:r>
            <a:r>
              <a:rPr lang="tr-TR" dirty="0"/>
              <a:t> Jandarma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</a:t>
            </a:r>
            <a:r>
              <a:rPr lang="tr-TR" dirty="0"/>
              <a:t>Jandarma Personeli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General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Subay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</a:t>
            </a:r>
            <a:r>
              <a:rPr lang="tr-TR" dirty="0"/>
              <a:t>Astsubay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……..</a:t>
            </a:r>
            <a:r>
              <a:rPr lang="tr-TR" dirty="0"/>
              <a:t> Uzman Erbaş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Erbaş/Er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 </a:t>
            </a:r>
            <a:r>
              <a:rPr lang="tr-TR" dirty="0"/>
              <a:t>Sivil Memur/İşçi 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>
              <a:solidFill>
                <a:prstClr val="black"/>
              </a:solidFill>
            </a:endParaRPr>
          </a:p>
          <a:p>
            <a:endParaRPr lang="tr-TR" dirty="0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5FAA584F-DDBF-4F91-8DDE-FF933FB3F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88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 Kent Güvenlik Yönetimi Sistemi (KGYS)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ASAYİŞ VE GÜVENLİK</a:t>
            </a:r>
          </a:p>
        </p:txBody>
      </p:sp>
      <p:graphicFrame>
        <p:nvGraphicFramePr>
          <p:cNvPr id="14" name="Tablo 13"/>
          <p:cNvGraphicFramePr>
            <a:graphicFrameLocks noGrp="1"/>
          </p:cNvGraphicFramePr>
          <p:nvPr>
            <p:extLst/>
          </p:nvPr>
        </p:nvGraphicFramePr>
        <p:xfrm>
          <a:off x="1305897" y="3378435"/>
          <a:ext cx="4891392" cy="9057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2848">
                  <a:extLst>
                    <a:ext uri="{9D8B030D-6E8A-4147-A177-3AD203B41FA5}">
                      <a16:colId xmlns:a16="http://schemas.microsoft.com/office/drawing/2014/main" val="757609728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1944506971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1501356198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2609761592"/>
                    </a:ext>
                  </a:extLst>
                </a:gridCol>
              </a:tblGrid>
              <a:tr h="532875"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Hareketli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Sabit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PTS Kamera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494385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09416"/>
                  </a:ext>
                </a:extLst>
              </a:tr>
            </a:tbl>
          </a:graphicData>
        </a:graphic>
      </p:graphicFrame>
      <p:pic>
        <p:nvPicPr>
          <p:cNvPr id="17" name="Picture 3" descr="C:\Users\188975\Desktop\egmlogo4%20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6" y="1473589"/>
            <a:ext cx="1482602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jan 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FBFBF"/>
              </a:clrFrom>
              <a:clrTo>
                <a:srgbClr val="BFB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7" y="3361657"/>
            <a:ext cx="862636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Tablo 18"/>
          <p:cNvGraphicFramePr>
            <a:graphicFrameLocks noGrp="1"/>
          </p:cNvGraphicFramePr>
          <p:nvPr>
            <p:extLst/>
          </p:nvPr>
        </p:nvGraphicFramePr>
        <p:xfrm>
          <a:off x="1322677" y="1591035"/>
          <a:ext cx="4891396" cy="9057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2849">
                  <a:extLst>
                    <a:ext uri="{9D8B030D-6E8A-4147-A177-3AD203B41FA5}">
                      <a16:colId xmlns:a16="http://schemas.microsoft.com/office/drawing/2014/main" val="757609728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1944506971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1501356198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2609761592"/>
                    </a:ext>
                  </a:extLst>
                </a:gridCol>
              </a:tblGrid>
              <a:tr h="532015"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Hareketli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Sabit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PTS Kamera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494385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09416"/>
                  </a:ext>
                </a:extLst>
              </a:tr>
            </a:tbl>
          </a:graphicData>
        </a:graphic>
      </p:graphicFrame>
      <p:sp>
        <p:nvSpPr>
          <p:cNvPr id="22" name="Dikdörtgen 21"/>
          <p:cNvSpPr/>
          <p:nvPr/>
        </p:nvSpPr>
        <p:spPr>
          <a:xfrm>
            <a:off x="6433628" y="1551067"/>
            <a:ext cx="5426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Polis sorumluluk alanında ………. kamera ile izleme yapılmaktadır.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2658248" y="1206340"/>
            <a:ext cx="2253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solidFill>
                  <a:srgbClr val="000099"/>
                </a:solidFill>
              </a:rPr>
              <a:t>Polis Kamera Durumu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389396" y="299495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solidFill>
                  <a:srgbClr val="000099"/>
                </a:solidFill>
              </a:rPr>
              <a:t>Jandarma Kamera Durumu</a:t>
            </a: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23" name="Dikdörtgen 22">
            <a:extLst>
              <a:ext uri="{FF2B5EF4-FFF2-40B4-BE49-F238E27FC236}">
                <a16:creationId xmlns:a16="http://schemas.microsoft.com/office/drawing/2014/main" id="{AB37D0D1-3431-40D8-84CC-4B5FF405556F}"/>
              </a:ext>
            </a:extLst>
          </p:cNvPr>
          <p:cNvSpPr/>
          <p:nvPr/>
        </p:nvSpPr>
        <p:spPr>
          <a:xfrm>
            <a:off x="6472205" y="3352765"/>
            <a:ext cx="5545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cs typeface="Calibri" panose="020F0502020204030204" pitchFamily="34" charset="0"/>
              </a:rPr>
              <a:t>Jandarma sorumluluk alanında ……. kamera ile izleme yapılmaktadır. </a:t>
            </a:r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cs typeface="Calibri" panose="020F0502020204030204" pitchFamily="34" charset="0"/>
              </a:rPr>
              <a:t>……. noktada ……. kameranın </a:t>
            </a:r>
            <a:r>
              <a:rPr lang="tr-TR" i="1" dirty="0">
                <a:cs typeface="Calibri" panose="020F0502020204030204" pitchFamily="34" charset="0"/>
              </a:rPr>
              <a:t>(……. sabit, ……. hareketli) </a:t>
            </a:r>
            <a:r>
              <a:rPr lang="tr-TR" dirty="0">
                <a:cs typeface="Calibri" panose="020F0502020204030204" pitchFamily="34" charset="0"/>
              </a:rPr>
              <a:t>kurulum çalışmalarına devam edilmektedir.</a:t>
            </a:r>
            <a:endParaRPr lang="tr-TR" dirty="0"/>
          </a:p>
        </p:txBody>
      </p:sp>
      <p:pic>
        <p:nvPicPr>
          <p:cNvPr id="26" name="Resim 25">
            <a:extLst>
              <a:ext uri="{FF2B5EF4-FFF2-40B4-BE49-F238E27FC236}">
                <a16:creationId xmlns:a16="http://schemas.microsoft.com/office/drawing/2014/main" id="{DF5A242E-F4B0-4372-9D34-F77F73577C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75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</Words>
  <Application>Microsoft Office PowerPoint</Application>
  <PresentationFormat>Geniş ekran</PresentationFormat>
  <Paragraphs>42</Paragraphs>
  <Slides>2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Teması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7</cp:revision>
  <dcterms:created xsi:type="dcterms:W3CDTF">2020-06-29T08:27:54Z</dcterms:created>
  <dcterms:modified xsi:type="dcterms:W3CDTF">2024-05-07T11:31:09Z</dcterms:modified>
</cp:coreProperties>
</file>