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1122" r:id="rId2"/>
    <p:sldId id="1123" r:id="rId3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102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16FE7F-2D7D-44F3-B0CB-AEC531FEAFAA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1F6C9B-966D-4A42-946E-751154BFB87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794871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14A5F9F0-EA7D-4B6D-957A-D8063A55BAA6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383788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F4B20647-4459-4A79-9456-60F2C21DD2BF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550217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D7519-4811-46B7-A46D-D92C3E43B4FB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6AD7E-F09D-4A76-BCA8-6AD0B062C11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976758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D7519-4811-46B7-A46D-D92C3E43B4FB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6AD7E-F09D-4A76-BCA8-6AD0B062C11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13133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D7519-4811-46B7-A46D-D92C3E43B4FB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6AD7E-F09D-4A76-BCA8-6AD0B062C11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927857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D7519-4811-46B7-A46D-D92C3E43B4FB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6AD7E-F09D-4A76-BCA8-6AD0B062C11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482430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D7519-4811-46B7-A46D-D92C3E43B4FB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6AD7E-F09D-4A76-BCA8-6AD0B062C11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005633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D7519-4811-46B7-A46D-D92C3E43B4FB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6AD7E-F09D-4A76-BCA8-6AD0B062C11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877130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D7519-4811-46B7-A46D-D92C3E43B4FB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6AD7E-F09D-4A76-BCA8-6AD0B062C11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32360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D7519-4811-46B7-A46D-D92C3E43B4FB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6AD7E-F09D-4A76-BCA8-6AD0B062C11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953992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D7519-4811-46B7-A46D-D92C3E43B4FB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6AD7E-F09D-4A76-BCA8-6AD0B062C11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374339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D7519-4811-46B7-A46D-D92C3E43B4FB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6AD7E-F09D-4A76-BCA8-6AD0B062C11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87450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D7519-4811-46B7-A46D-D92C3E43B4FB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6AD7E-F09D-4A76-BCA8-6AD0B062C11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369443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CD7519-4811-46B7-A46D-D92C3E43B4FB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96AD7E-F09D-4A76-BCA8-6AD0B062C11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00941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ikdörtgen 14"/>
          <p:cNvSpPr/>
          <p:nvPr/>
        </p:nvSpPr>
        <p:spPr>
          <a:xfrm>
            <a:off x="4811164" y="0"/>
            <a:ext cx="7380000" cy="82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200" b="1" i="1" dirty="0">
                <a:solidFill>
                  <a:srgbClr val="A50021"/>
                </a:solidFill>
              </a:rPr>
              <a:t>Polis - Jandarma Teşkilatı </a:t>
            </a:r>
          </a:p>
        </p:txBody>
      </p:sp>
      <p:sp>
        <p:nvSpPr>
          <p:cNvPr id="16" name="Dikdörtgen 5"/>
          <p:cNvSpPr/>
          <p:nvPr/>
        </p:nvSpPr>
        <p:spPr>
          <a:xfrm>
            <a:off x="0" y="0"/>
            <a:ext cx="5400000" cy="828000"/>
          </a:xfrm>
          <a:custGeom>
            <a:avLst/>
            <a:gdLst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579374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070555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9374" h="942190">
                <a:moveTo>
                  <a:pt x="0" y="0"/>
                </a:moveTo>
                <a:lnTo>
                  <a:pt x="4579374" y="0"/>
                </a:lnTo>
                <a:lnTo>
                  <a:pt x="4070555" y="942190"/>
                </a:lnTo>
                <a:lnTo>
                  <a:pt x="0" y="94219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A82843">
                  <a:shade val="30000"/>
                  <a:satMod val="115000"/>
                </a:srgbClr>
              </a:gs>
              <a:gs pos="50000">
                <a:srgbClr val="A82843">
                  <a:shade val="67500"/>
                  <a:satMod val="115000"/>
                </a:srgbClr>
              </a:gs>
              <a:gs pos="100000">
                <a:srgbClr val="A82843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600" b="1" i="1" dirty="0"/>
              <a:t> ASAYİŞ VE GÜVENLİK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3022761" y="1083261"/>
            <a:ext cx="54159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rgbClr val="000099"/>
                </a:solidFill>
              </a:rPr>
              <a:t>Polis ve Jandarma Sorumluluk Alanı</a:t>
            </a:r>
          </a:p>
        </p:txBody>
      </p:sp>
      <p:pic>
        <p:nvPicPr>
          <p:cNvPr id="7" name="Picture 3" descr="C:\Users\188975\Desktop\egmlogo4%20(2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034" y="4365871"/>
            <a:ext cx="2213241" cy="1612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3" descr="jan LOGO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BFBFBF"/>
              </a:clrFrom>
              <a:clrTo>
                <a:srgbClr val="BFBFB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105" y="4320596"/>
            <a:ext cx="1363135" cy="1709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Resim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000" y="6228000"/>
            <a:ext cx="584073" cy="576000"/>
          </a:xfrm>
          <a:prstGeom prst="rect">
            <a:avLst/>
          </a:prstGeom>
        </p:spPr>
      </p:pic>
      <p:graphicFrame>
        <p:nvGraphicFramePr>
          <p:cNvPr id="2" name="Tablo 1">
            <a:extLst>
              <a:ext uri="{FF2B5EF4-FFF2-40B4-BE49-F238E27FC236}">
                <a16:creationId xmlns:a16="http://schemas.microsoft.com/office/drawing/2014/main" id="{F225F7F7-A6CB-442B-B78C-D782171F2C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7906999"/>
              </p:ext>
            </p:extLst>
          </p:nvPr>
        </p:nvGraphicFramePr>
        <p:xfrm>
          <a:off x="603850" y="1610442"/>
          <a:ext cx="10705380" cy="1439047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3528203">
                  <a:extLst>
                    <a:ext uri="{9D8B030D-6E8A-4147-A177-3AD203B41FA5}">
                      <a16:colId xmlns:a16="http://schemas.microsoft.com/office/drawing/2014/main" val="2103319577"/>
                    </a:ext>
                  </a:extLst>
                </a:gridCol>
                <a:gridCol w="2700068">
                  <a:extLst>
                    <a:ext uri="{9D8B030D-6E8A-4147-A177-3AD203B41FA5}">
                      <a16:colId xmlns:a16="http://schemas.microsoft.com/office/drawing/2014/main" val="4266402542"/>
                    </a:ext>
                  </a:extLst>
                </a:gridCol>
                <a:gridCol w="1992702">
                  <a:extLst>
                    <a:ext uri="{9D8B030D-6E8A-4147-A177-3AD203B41FA5}">
                      <a16:colId xmlns:a16="http://schemas.microsoft.com/office/drawing/2014/main" val="2228702612"/>
                    </a:ext>
                  </a:extLst>
                </a:gridCol>
                <a:gridCol w="2484407">
                  <a:extLst>
                    <a:ext uri="{9D8B030D-6E8A-4147-A177-3AD203B41FA5}">
                      <a16:colId xmlns:a16="http://schemas.microsoft.com/office/drawing/2014/main" val="3967847814"/>
                    </a:ext>
                  </a:extLst>
                </a:gridCol>
              </a:tblGrid>
              <a:tr h="408139">
                <a:tc>
                  <a:txBody>
                    <a:bodyPr/>
                    <a:lstStyle/>
                    <a:p>
                      <a:pPr algn="ctr"/>
                      <a:r>
                        <a:rPr lang="tr-TR" sz="1600" dirty="0">
                          <a:solidFill>
                            <a:sysClr val="windowText" lastClr="000000"/>
                          </a:solidFill>
                        </a:rPr>
                        <a:t>İlçeler</a:t>
                      </a:r>
                      <a:endParaRPr lang="tr-TR" sz="16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>
                          <a:solidFill>
                            <a:sysClr val="windowText" lastClr="000000"/>
                          </a:solidFill>
                        </a:rPr>
                        <a:t>Polis Bölgesi</a:t>
                      </a:r>
                      <a:endParaRPr lang="tr-TR" sz="16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>
                          <a:solidFill>
                            <a:sysClr val="windowText" lastClr="000000"/>
                          </a:solidFill>
                        </a:rPr>
                        <a:t>Jandarma Bölgesi</a:t>
                      </a:r>
                      <a:endParaRPr lang="tr-TR" sz="16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>
                          <a:solidFill>
                            <a:sysClr val="windowText" lastClr="000000"/>
                          </a:solidFill>
                        </a:rPr>
                        <a:t>Toplam Nüfus</a:t>
                      </a:r>
                      <a:endParaRPr lang="tr-TR" sz="16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3128896"/>
                  </a:ext>
                </a:extLst>
              </a:tr>
              <a:tr h="343636">
                <a:tc>
                  <a:txBody>
                    <a:bodyPr/>
                    <a:lstStyle/>
                    <a:p>
                      <a:r>
                        <a:rPr lang="tr-TR" sz="1600" b="1" dirty="0"/>
                        <a:t>İl Merkezi</a:t>
                      </a:r>
                      <a:r>
                        <a:rPr lang="tr-TR" sz="1600" b="1" baseline="0" dirty="0"/>
                        <a:t> </a:t>
                      </a:r>
                      <a:r>
                        <a:rPr lang="tr-TR" sz="1600" b="1" dirty="0"/>
                        <a:t>Toplamı</a:t>
                      </a:r>
                      <a:endParaRPr lang="tr-TR" sz="1600" b="1" i="1" dirty="0"/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b="1" dirty="0"/>
                    </a:p>
                  </a:txBody>
                  <a:tcPr marL="0" marR="10800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tr-TR" sz="1600" b="1" i="0" u="none" strike="noStrike" dirty="0">
                        <a:effectLst/>
                        <a:latin typeface="+mn-lt"/>
                      </a:endParaRPr>
                    </a:p>
                  </a:txBody>
                  <a:tcPr marL="0" marR="108000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tr-TR" sz="16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108000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5817621"/>
                  </a:ext>
                </a:extLst>
              </a:tr>
              <a:tr h="343636">
                <a:tc>
                  <a:txBody>
                    <a:bodyPr/>
                    <a:lstStyle/>
                    <a:p>
                      <a:r>
                        <a:rPr lang="tr-TR" sz="1600" b="1" dirty="0"/>
                        <a:t>Dış İlçeler Toplamı</a:t>
                      </a:r>
                      <a:endParaRPr lang="tr-TR" sz="1600" b="1" i="1" dirty="0"/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600" b="1" dirty="0"/>
                    </a:p>
                  </a:txBody>
                  <a:tcPr marL="0" marR="10800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tr-TR" sz="1600" b="1" i="0" u="none" strike="noStrike" dirty="0">
                        <a:effectLst/>
                        <a:latin typeface="+mn-lt"/>
                      </a:endParaRPr>
                    </a:p>
                  </a:txBody>
                  <a:tcPr marL="0" marR="108000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tr-TR" sz="16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108000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8740771"/>
                  </a:ext>
                </a:extLst>
              </a:tr>
              <a:tr h="343636">
                <a:tc>
                  <a:txBody>
                    <a:bodyPr/>
                    <a:lstStyle/>
                    <a:p>
                      <a:r>
                        <a:rPr lang="tr-TR" sz="1600" b="1" dirty="0">
                          <a:solidFill>
                            <a:schemeClr val="tx1"/>
                          </a:solidFill>
                        </a:rPr>
                        <a:t>Genel Toplam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tr-TR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108000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tr-TR" sz="16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108000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tr-TR" sz="16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108000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105823"/>
                  </a:ext>
                </a:extLst>
              </a:tr>
            </a:tbl>
          </a:graphicData>
        </a:graphic>
      </p:graphicFrame>
      <p:sp>
        <p:nvSpPr>
          <p:cNvPr id="4" name="Metin kutusu 3">
            <a:extLst>
              <a:ext uri="{FF2B5EF4-FFF2-40B4-BE49-F238E27FC236}">
                <a16:creationId xmlns:a16="http://schemas.microsoft.com/office/drawing/2014/main" id="{83072797-2DC2-4EA0-A870-82FB3B048D78}"/>
              </a:ext>
            </a:extLst>
          </p:cNvPr>
          <p:cNvSpPr txBox="1"/>
          <p:nvPr/>
        </p:nvSpPr>
        <p:spPr>
          <a:xfrm>
            <a:off x="2035837" y="4334968"/>
            <a:ext cx="382150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tr-TR" dirty="0"/>
              <a:t>Her </a:t>
            </a:r>
            <a:r>
              <a:rPr lang="tr-TR" b="1" dirty="0">
                <a:solidFill>
                  <a:srgbClr val="FF0000"/>
                </a:solidFill>
              </a:rPr>
              <a:t>…..</a:t>
            </a:r>
            <a:r>
              <a:rPr lang="tr-TR" dirty="0"/>
              <a:t> vatandaşa </a:t>
            </a:r>
            <a:r>
              <a:rPr lang="tr-TR" b="1" dirty="0">
                <a:solidFill>
                  <a:srgbClr val="FF0000"/>
                </a:solidFill>
              </a:rPr>
              <a:t>….</a:t>
            </a:r>
            <a:r>
              <a:rPr lang="tr-TR" dirty="0"/>
              <a:t> Polis</a:t>
            </a:r>
            <a:endParaRPr lang="tr-TR" dirty="0">
              <a:solidFill>
                <a:prstClr val="black"/>
              </a:solidFill>
            </a:endParaRPr>
          </a:p>
          <a:p>
            <a:pPr marL="285750" indent="-285750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tr-TR" b="1" dirty="0">
                <a:solidFill>
                  <a:srgbClr val="FF0000"/>
                </a:solidFill>
              </a:rPr>
              <a:t>…….</a:t>
            </a:r>
            <a:r>
              <a:rPr lang="tr-TR" dirty="0"/>
              <a:t> Emniyet Hizmetleri Personeli</a:t>
            </a:r>
          </a:p>
          <a:p>
            <a:pPr marL="285750" indent="-285750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tr-TR" b="1" dirty="0">
                <a:solidFill>
                  <a:srgbClr val="FF0000"/>
                </a:solidFill>
              </a:rPr>
              <a:t>……</a:t>
            </a:r>
            <a:r>
              <a:rPr lang="tr-TR" dirty="0"/>
              <a:t> Rütbeli Personel </a:t>
            </a:r>
          </a:p>
          <a:p>
            <a:pPr marL="285750" indent="-285750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tr-TR" b="1" dirty="0">
                <a:solidFill>
                  <a:srgbClr val="FF0000"/>
                </a:solidFill>
              </a:rPr>
              <a:t>……..</a:t>
            </a:r>
            <a:r>
              <a:rPr lang="tr-TR" dirty="0"/>
              <a:t> Polis Memuru </a:t>
            </a:r>
          </a:p>
          <a:p>
            <a:pPr marL="285750" indent="-285750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tr-TR" b="1" dirty="0">
                <a:solidFill>
                  <a:srgbClr val="FF0000"/>
                </a:solidFill>
              </a:rPr>
              <a:t>……</a:t>
            </a:r>
            <a:r>
              <a:rPr lang="tr-TR" dirty="0"/>
              <a:t> Çarşı ve Mahalle Bekçisi </a:t>
            </a:r>
          </a:p>
          <a:p>
            <a:pPr marL="285750" indent="-285750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tr-TR" b="1" dirty="0">
                <a:solidFill>
                  <a:srgbClr val="FF0000"/>
                </a:solidFill>
              </a:rPr>
              <a:t>…….</a:t>
            </a:r>
            <a:r>
              <a:rPr lang="tr-TR" dirty="0"/>
              <a:t> Diğer Personel </a:t>
            </a:r>
          </a:p>
          <a:p>
            <a:endParaRPr lang="tr-TR" dirty="0"/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19220EDD-0378-464F-9ABE-BAF93974F16F}"/>
              </a:ext>
            </a:extLst>
          </p:cNvPr>
          <p:cNvSpPr txBox="1"/>
          <p:nvPr/>
        </p:nvSpPr>
        <p:spPr>
          <a:xfrm>
            <a:off x="7982308" y="4149305"/>
            <a:ext cx="4278703" cy="3667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tr-TR" dirty="0"/>
              <a:t>Her </a:t>
            </a:r>
            <a:r>
              <a:rPr lang="tr-TR" b="1" dirty="0">
                <a:solidFill>
                  <a:srgbClr val="FF0000"/>
                </a:solidFill>
              </a:rPr>
              <a:t>…..</a:t>
            </a:r>
            <a:r>
              <a:rPr lang="tr-TR" dirty="0"/>
              <a:t> vatandaşa </a:t>
            </a:r>
            <a:r>
              <a:rPr lang="tr-TR" b="1" dirty="0">
                <a:solidFill>
                  <a:srgbClr val="FF0000"/>
                </a:solidFill>
              </a:rPr>
              <a:t>….</a:t>
            </a:r>
            <a:r>
              <a:rPr lang="tr-TR" dirty="0"/>
              <a:t> Jandarma</a:t>
            </a:r>
          </a:p>
          <a:p>
            <a:pPr marL="285750" indent="-285750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tr-TR" b="1" dirty="0">
                <a:solidFill>
                  <a:srgbClr val="FF0000"/>
                </a:solidFill>
              </a:rPr>
              <a:t>……</a:t>
            </a:r>
            <a:r>
              <a:rPr lang="tr-TR" dirty="0">
                <a:solidFill>
                  <a:prstClr val="black"/>
                </a:solidFill>
              </a:rPr>
              <a:t> </a:t>
            </a:r>
            <a:r>
              <a:rPr lang="tr-TR" dirty="0"/>
              <a:t>Jandarma Personeli</a:t>
            </a:r>
          </a:p>
          <a:p>
            <a:pPr marL="285750" indent="-285750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tr-TR" b="1" dirty="0">
                <a:solidFill>
                  <a:srgbClr val="FF0000"/>
                </a:solidFill>
              </a:rPr>
              <a:t>……</a:t>
            </a:r>
            <a:r>
              <a:rPr lang="tr-TR" dirty="0">
                <a:solidFill>
                  <a:prstClr val="black"/>
                </a:solidFill>
              </a:rPr>
              <a:t> General</a:t>
            </a:r>
          </a:p>
          <a:p>
            <a:pPr marL="285750" indent="-285750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tr-TR" b="1" dirty="0">
                <a:solidFill>
                  <a:srgbClr val="FF0000"/>
                </a:solidFill>
              </a:rPr>
              <a:t>……</a:t>
            </a:r>
            <a:r>
              <a:rPr lang="tr-TR" dirty="0">
                <a:solidFill>
                  <a:prstClr val="black"/>
                </a:solidFill>
              </a:rPr>
              <a:t> Subay</a:t>
            </a:r>
          </a:p>
          <a:p>
            <a:pPr marL="285750" indent="-285750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tr-TR" b="1" dirty="0">
                <a:solidFill>
                  <a:srgbClr val="FF0000"/>
                </a:solidFill>
              </a:rPr>
              <a:t>……</a:t>
            </a:r>
            <a:r>
              <a:rPr lang="tr-TR" dirty="0">
                <a:solidFill>
                  <a:prstClr val="black"/>
                </a:solidFill>
              </a:rPr>
              <a:t> </a:t>
            </a:r>
            <a:r>
              <a:rPr lang="tr-TR" dirty="0"/>
              <a:t>Astsubay</a:t>
            </a:r>
          </a:p>
          <a:p>
            <a:pPr marL="285750" indent="-285750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tr-TR" b="1" dirty="0">
                <a:solidFill>
                  <a:srgbClr val="FF0000"/>
                </a:solidFill>
              </a:rPr>
              <a:t>……..</a:t>
            </a:r>
            <a:r>
              <a:rPr lang="tr-TR" dirty="0"/>
              <a:t> Uzman Erbaş</a:t>
            </a:r>
          </a:p>
          <a:p>
            <a:pPr marL="285750" indent="-285750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tr-TR" b="1" dirty="0">
                <a:solidFill>
                  <a:srgbClr val="FF0000"/>
                </a:solidFill>
              </a:rPr>
              <a:t>……</a:t>
            </a:r>
            <a:r>
              <a:rPr lang="tr-TR" dirty="0"/>
              <a:t> Erbaş/Er</a:t>
            </a:r>
          </a:p>
          <a:p>
            <a:pPr marL="285750" indent="-285750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tr-TR" b="1" dirty="0">
                <a:solidFill>
                  <a:srgbClr val="FF0000"/>
                </a:solidFill>
              </a:rPr>
              <a:t>…… </a:t>
            </a:r>
            <a:r>
              <a:rPr lang="tr-TR" dirty="0"/>
              <a:t>Sivil Memur/İşçi </a:t>
            </a:r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>
              <a:solidFill>
                <a:prstClr val="black"/>
              </a:solidFill>
            </a:endParaRPr>
          </a:p>
          <a:p>
            <a:endParaRPr lang="tr-TR" dirty="0"/>
          </a:p>
        </p:txBody>
      </p:sp>
      <p:pic>
        <p:nvPicPr>
          <p:cNvPr id="11" name="Resim 10">
            <a:extLst>
              <a:ext uri="{FF2B5EF4-FFF2-40B4-BE49-F238E27FC236}">
                <a16:creationId xmlns:a16="http://schemas.microsoft.com/office/drawing/2014/main" id="{5FAA584F-DDBF-4F91-8DDE-FF933FB3F0E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491244" y="6123266"/>
            <a:ext cx="700756" cy="680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9887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ikdörtgen 14"/>
          <p:cNvSpPr/>
          <p:nvPr/>
        </p:nvSpPr>
        <p:spPr>
          <a:xfrm>
            <a:off x="4812376" y="0"/>
            <a:ext cx="7380000" cy="82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200" b="1" i="1" dirty="0">
                <a:solidFill>
                  <a:srgbClr val="A50021"/>
                </a:solidFill>
              </a:rPr>
              <a:t> Kent Güvenlik Yönetimi Sistemi (KGYS)</a:t>
            </a:r>
          </a:p>
        </p:txBody>
      </p:sp>
      <p:sp>
        <p:nvSpPr>
          <p:cNvPr id="16" name="Dikdörtgen 5"/>
          <p:cNvSpPr/>
          <p:nvPr/>
        </p:nvSpPr>
        <p:spPr>
          <a:xfrm>
            <a:off x="0" y="0"/>
            <a:ext cx="5400000" cy="828000"/>
          </a:xfrm>
          <a:custGeom>
            <a:avLst/>
            <a:gdLst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579374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070555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9374" h="942190">
                <a:moveTo>
                  <a:pt x="0" y="0"/>
                </a:moveTo>
                <a:lnTo>
                  <a:pt x="4579374" y="0"/>
                </a:lnTo>
                <a:lnTo>
                  <a:pt x="4070555" y="942190"/>
                </a:lnTo>
                <a:lnTo>
                  <a:pt x="0" y="94219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A82843">
                  <a:shade val="30000"/>
                  <a:satMod val="115000"/>
                </a:srgbClr>
              </a:gs>
              <a:gs pos="50000">
                <a:srgbClr val="A82843">
                  <a:shade val="67500"/>
                  <a:satMod val="115000"/>
                </a:srgbClr>
              </a:gs>
              <a:gs pos="100000">
                <a:srgbClr val="A82843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600" b="1" i="1" dirty="0"/>
              <a:t> ASAYİŞ VE GÜVENLİK</a:t>
            </a:r>
          </a:p>
        </p:txBody>
      </p:sp>
      <p:graphicFrame>
        <p:nvGraphicFramePr>
          <p:cNvPr id="14" name="Tablo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2403949"/>
              </p:ext>
            </p:extLst>
          </p:nvPr>
        </p:nvGraphicFramePr>
        <p:xfrm>
          <a:off x="1305897" y="3378435"/>
          <a:ext cx="4891392" cy="90578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22848">
                  <a:extLst>
                    <a:ext uri="{9D8B030D-6E8A-4147-A177-3AD203B41FA5}">
                      <a16:colId xmlns:a16="http://schemas.microsoft.com/office/drawing/2014/main" val="757609728"/>
                    </a:ext>
                  </a:extLst>
                </a:gridCol>
                <a:gridCol w="1222848">
                  <a:extLst>
                    <a:ext uri="{9D8B030D-6E8A-4147-A177-3AD203B41FA5}">
                      <a16:colId xmlns:a16="http://schemas.microsoft.com/office/drawing/2014/main" val="1944506971"/>
                    </a:ext>
                  </a:extLst>
                </a:gridCol>
                <a:gridCol w="1222848">
                  <a:extLst>
                    <a:ext uri="{9D8B030D-6E8A-4147-A177-3AD203B41FA5}">
                      <a16:colId xmlns:a16="http://schemas.microsoft.com/office/drawing/2014/main" val="1501356198"/>
                    </a:ext>
                  </a:extLst>
                </a:gridCol>
                <a:gridCol w="1222848">
                  <a:extLst>
                    <a:ext uri="{9D8B030D-6E8A-4147-A177-3AD203B41FA5}">
                      <a16:colId xmlns:a16="http://schemas.microsoft.com/office/drawing/2014/main" val="2609761592"/>
                    </a:ext>
                  </a:extLst>
                </a:gridCol>
              </a:tblGrid>
              <a:tr h="532875">
                <a:tc>
                  <a:txBody>
                    <a:bodyPr/>
                    <a:lstStyle/>
                    <a:p>
                      <a:pPr algn="ctr"/>
                      <a:r>
                        <a:rPr lang="tr-TR" sz="1600" b="1" dirty="0"/>
                        <a:t>Hareketli Kamera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b="1" dirty="0"/>
                        <a:t>Sabit Kamera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b="1" dirty="0"/>
                        <a:t>PTS Kamera Sayısı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b="1" dirty="0"/>
                        <a:t>Toplam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2494385"/>
                  </a:ext>
                </a:extLst>
              </a:tr>
              <a:tr h="326662">
                <a:tc>
                  <a:txBody>
                    <a:bodyPr/>
                    <a:lstStyle/>
                    <a:p>
                      <a:pPr algn="ctr" fontAlgn="b"/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108000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108000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108000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tr-TR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108000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9709416"/>
                  </a:ext>
                </a:extLst>
              </a:tr>
            </a:tbl>
          </a:graphicData>
        </a:graphic>
      </p:graphicFrame>
      <p:pic>
        <p:nvPicPr>
          <p:cNvPr id="17" name="Picture 3" descr="C:\Users\188975\Desktop\egmlogo4%20(2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626" y="1473589"/>
            <a:ext cx="1482602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3" descr="jan LOGO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BFBFBF"/>
              </a:clrFrom>
              <a:clrTo>
                <a:srgbClr val="BFBFB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557" y="3361657"/>
            <a:ext cx="862636" cy="10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Tablo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0930125"/>
              </p:ext>
            </p:extLst>
          </p:nvPr>
        </p:nvGraphicFramePr>
        <p:xfrm>
          <a:off x="1322677" y="1591035"/>
          <a:ext cx="4891396" cy="90578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22849">
                  <a:extLst>
                    <a:ext uri="{9D8B030D-6E8A-4147-A177-3AD203B41FA5}">
                      <a16:colId xmlns:a16="http://schemas.microsoft.com/office/drawing/2014/main" val="757609728"/>
                    </a:ext>
                  </a:extLst>
                </a:gridCol>
                <a:gridCol w="1222849">
                  <a:extLst>
                    <a:ext uri="{9D8B030D-6E8A-4147-A177-3AD203B41FA5}">
                      <a16:colId xmlns:a16="http://schemas.microsoft.com/office/drawing/2014/main" val="1944506971"/>
                    </a:ext>
                  </a:extLst>
                </a:gridCol>
                <a:gridCol w="1222849">
                  <a:extLst>
                    <a:ext uri="{9D8B030D-6E8A-4147-A177-3AD203B41FA5}">
                      <a16:colId xmlns:a16="http://schemas.microsoft.com/office/drawing/2014/main" val="1501356198"/>
                    </a:ext>
                  </a:extLst>
                </a:gridCol>
                <a:gridCol w="1222849">
                  <a:extLst>
                    <a:ext uri="{9D8B030D-6E8A-4147-A177-3AD203B41FA5}">
                      <a16:colId xmlns:a16="http://schemas.microsoft.com/office/drawing/2014/main" val="2609761592"/>
                    </a:ext>
                  </a:extLst>
                </a:gridCol>
              </a:tblGrid>
              <a:tr h="532015">
                <a:tc>
                  <a:txBody>
                    <a:bodyPr/>
                    <a:lstStyle/>
                    <a:p>
                      <a:pPr algn="ctr"/>
                      <a:r>
                        <a:rPr lang="tr-TR" sz="1600" b="1" i="0" dirty="0"/>
                        <a:t>Hareketli Kamera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b="1" i="0" dirty="0"/>
                        <a:t>Sabit Kamera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b="1" i="0" dirty="0"/>
                        <a:t>PTS Kamera Sayısı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b="1" i="0" dirty="0"/>
                        <a:t>Toplam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2494385"/>
                  </a:ext>
                </a:extLst>
              </a:tr>
              <a:tr h="326662">
                <a:tc>
                  <a:txBody>
                    <a:bodyPr/>
                    <a:lstStyle/>
                    <a:p>
                      <a:pPr algn="ctr" fontAlgn="b"/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108000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108000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108000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tr-TR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108000" marT="9525" marB="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9709416"/>
                  </a:ext>
                </a:extLst>
              </a:tr>
            </a:tbl>
          </a:graphicData>
        </a:graphic>
      </p:graphicFrame>
      <p:sp>
        <p:nvSpPr>
          <p:cNvPr id="22" name="Dikdörtgen 21"/>
          <p:cNvSpPr/>
          <p:nvPr/>
        </p:nvSpPr>
        <p:spPr>
          <a:xfrm>
            <a:off x="6433628" y="1551067"/>
            <a:ext cx="54260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just">
              <a:buClr>
                <a:srgbClr val="CC0000"/>
              </a:buClr>
              <a:buFont typeface="Wingdings" panose="05000000000000000000" pitchFamily="2" charset="2"/>
              <a:buChar char="Ø"/>
              <a:defRPr/>
            </a:pPr>
            <a:r>
              <a:rPr lang="tr-TR" dirty="0">
                <a:solidFill>
                  <a:prstClr val="black"/>
                </a:solidFill>
              </a:rPr>
              <a:t>Polis sorumluluk alanında ………. kamera ile izleme yapılmaktadır.</a:t>
            </a:r>
          </a:p>
        </p:txBody>
      </p:sp>
      <p:sp>
        <p:nvSpPr>
          <p:cNvPr id="2" name="Dikdörtgen 1"/>
          <p:cNvSpPr/>
          <p:nvPr/>
        </p:nvSpPr>
        <p:spPr>
          <a:xfrm>
            <a:off x="2658248" y="1206340"/>
            <a:ext cx="22536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b="1" dirty="0">
                <a:solidFill>
                  <a:srgbClr val="000099"/>
                </a:solidFill>
              </a:rPr>
              <a:t>Polis Kamera Durumu</a:t>
            </a:r>
          </a:p>
        </p:txBody>
      </p:sp>
      <p:sp>
        <p:nvSpPr>
          <p:cNvPr id="3" name="Dikdörtgen 2"/>
          <p:cNvSpPr/>
          <p:nvPr/>
        </p:nvSpPr>
        <p:spPr>
          <a:xfrm>
            <a:off x="2389396" y="2994950"/>
            <a:ext cx="27414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b="1" dirty="0">
                <a:solidFill>
                  <a:srgbClr val="000099"/>
                </a:solidFill>
              </a:rPr>
              <a:t>Jandarma Kamera Durumu</a:t>
            </a:r>
          </a:p>
        </p:txBody>
      </p:sp>
      <p:pic>
        <p:nvPicPr>
          <p:cNvPr id="25" name="Resim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000" y="6228000"/>
            <a:ext cx="584073" cy="576000"/>
          </a:xfrm>
          <a:prstGeom prst="rect">
            <a:avLst/>
          </a:prstGeom>
        </p:spPr>
      </p:pic>
      <p:sp>
        <p:nvSpPr>
          <p:cNvPr id="23" name="Dikdörtgen 22">
            <a:extLst>
              <a:ext uri="{FF2B5EF4-FFF2-40B4-BE49-F238E27FC236}">
                <a16:creationId xmlns:a16="http://schemas.microsoft.com/office/drawing/2014/main" id="{AB37D0D1-3431-40D8-84CC-4B5FF405556F}"/>
              </a:ext>
            </a:extLst>
          </p:cNvPr>
          <p:cNvSpPr/>
          <p:nvPr/>
        </p:nvSpPr>
        <p:spPr>
          <a:xfrm>
            <a:off x="6472205" y="3352765"/>
            <a:ext cx="554566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Clr>
                <a:srgbClr val="CC0000"/>
              </a:buClr>
              <a:buFont typeface="Wingdings" panose="05000000000000000000" pitchFamily="2" charset="2"/>
              <a:buChar char="Ø"/>
              <a:defRPr/>
            </a:pPr>
            <a:r>
              <a:rPr lang="tr-TR" dirty="0">
                <a:cs typeface="Calibri" panose="020F0502020204030204" pitchFamily="34" charset="0"/>
              </a:rPr>
              <a:t>Jandarma sorumluluk alanında ……. kamera ile izleme yapılmaktadır. </a:t>
            </a:r>
          </a:p>
          <a:p>
            <a:pPr marL="285750" indent="-285750" algn="just">
              <a:buClr>
                <a:srgbClr val="CC0000"/>
              </a:buClr>
              <a:buFont typeface="Wingdings" panose="05000000000000000000" pitchFamily="2" charset="2"/>
              <a:buChar char="Ø"/>
              <a:defRPr/>
            </a:pPr>
            <a:r>
              <a:rPr lang="tr-TR" dirty="0">
                <a:cs typeface="Calibri" panose="020F0502020204030204" pitchFamily="34" charset="0"/>
              </a:rPr>
              <a:t>……. noktada ……. kameranın </a:t>
            </a:r>
            <a:r>
              <a:rPr lang="tr-TR" i="1" dirty="0">
                <a:cs typeface="Calibri" panose="020F0502020204030204" pitchFamily="34" charset="0"/>
              </a:rPr>
              <a:t>(……. sabit, ……. hareketli) </a:t>
            </a:r>
            <a:r>
              <a:rPr lang="tr-TR" dirty="0">
                <a:cs typeface="Calibri" panose="020F0502020204030204" pitchFamily="34" charset="0"/>
              </a:rPr>
              <a:t>kurulum çalışmalarına devam edilmektedir.</a:t>
            </a:r>
            <a:endParaRPr lang="tr-TR" dirty="0"/>
          </a:p>
        </p:txBody>
      </p:sp>
      <p:pic>
        <p:nvPicPr>
          <p:cNvPr id="26" name="Resim 25">
            <a:extLst>
              <a:ext uri="{FF2B5EF4-FFF2-40B4-BE49-F238E27FC236}">
                <a16:creationId xmlns:a16="http://schemas.microsoft.com/office/drawing/2014/main" id="{DF5A242E-F4B0-4372-9D34-F77F73577CE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491244" y="6123266"/>
            <a:ext cx="700756" cy="680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8755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144</Words>
  <Application>Microsoft Office PowerPoint</Application>
  <PresentationFormat>Geniş ekran</PresentationFormat>
  <Paragraphs>42</Paragraphs>
  <Slides>2</Slides>
  <Notes>2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Wingdings</vt:lpstr>
      <vt:lpstr>Office Teması</vt:lpstr>
      <vt:lpstr>PowerPoint Sunusu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Uğur ÖZDEMİR</dc:creator>
  <cp:lastModifiedBy>Uğur ÖZDEMİR</cp:lastModifiedBy>
  <cp:revision>8</cp:revision>
  <dcterms:created xsi:type="dcterms:W3CDTF">2020-06-29T08:27:44Z</dcterms:created>
  <dcterms:modified xsi:type="dcterms:W3CDTF">2024-05-07T11:30:14Z</dcterms:modified>
</cp:coreProperties>
</file>