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77" r:id="rId2"/>
    <p:sldId id="257" r:id="rId3"/>
    <p:sldId id="258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9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7476273808737867E-2"/>
          <c:y val="0.10330404949897466"/>
          <c:w val="0.89496836507831656"/>
          <c:h val="0.69916321257036163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bubble3D val="0"/>
            <c:explosion val="10"/>
            <c:spPr>
              <a:solidFill>
                <a:srgbClr val="C00000"/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BC8-4C5D-ACF8-9360DD975F89}"/>
              </c:ext>
            </c:extLst>
          </c:dPt>
          <c:dPt>
            <c:idx val="1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BC8-4C5D-ACF8-9360DD975F89}"/>
              </c:ext>
            </c:extLst>
          </c:dPt>
          <c:dPt>
            <c:idx val="2"/>
            <c:bubble3D val="0"/>
            <c:explosion val="10"/>
            <c:spPr>
              <a:solidFill>
                <a:schemeClr val="accent6">
                  <a:lumMod val="40000"/>
                  <a:lumOff val="6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BC8-4C5D-ACF8-9360DD975F89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….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BC8-4C5D-ACF8-9360DD975F89}"/>
                </c:ext>
              </c:extLst>
            </c:dLbl>
            <c:dLbl>
              <c:idx val="1"/>
              <c:layout>
                <c:manualLayout>
                  <c:x val="2.2464410713106481E-2"/>
                  <c:y val="-0.241791708530889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….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C8-4C5D-ACF8-9360DD975F89}"/>
                </c:ext>
              </c:extLst>
            </c:dLbl>
            <c:dLbl>
              <c:idx val="2"/>
              <c:layout>
                <c:manualLayout>
                  <c:x val="-1.4976273808737698E-2"/>
                  <c:y val="2.281053854064999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dirty="0"/>
                      <a:t>…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C8-4C5D-ACF8-9360DD975F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Sayfa1!$C$26:$C$28</c:f>
              <c:strCache>
                <c:ptCount val="3"/>
                <c:pt idx="0">
                  <c:v>Devredilen Sulama</c:v>
                </c:pt>
                <c:pt idx="1">
                  <c:v>YAS Sulamaları</c:v>
                </c:pt>
                <c:pt idx="2">
                  <c:v>DSİ Sulamaları</c:v>
                </c:pt>
              </c:strCache>
            </c:strRef>
          </c:cat>
          <c:val>
            <c:numRef>
              <c:f>Sayfa1!$D$26:$D$28</c:f>
              <c:numCache>
                <c:formatCode>General</c:formatCode>
                <c:ptCount val="3"/>
                <c:pt idx="0">
                  <c:v>49</c:v>
                </c:pt>
                <c:pt idx="1">
                  <c:v>31</c:v>
                </c:pt>
                <c:pt idx="2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C8-4C5D-ACF8-9360DD975F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194001314453008E-2"/>
          <c:y val="0.82141108505960014"/>
          <c:w val="0.97879777482309305"/>
          <c:h val="0.14560595408683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>
              <a:lumMod val="95000"/>
              <a:lumOff val="5000"/>
            </a:schemeClr>
          </a:solidFill>
        </a:defRPr>
      </a:pPr>
      <a:endParaRPr lang="tr-T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234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893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977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508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6710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205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7266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53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4920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173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971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1D48D-2FE5-43CC-9BC2-F618BF25AC1F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B7143-0B69-464E-876B-3E087B84C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37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18858" y="1107866"/>
            <a:ext cx="3019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İşletmedeki Barajlar (</a:t>
            </a:r>
            <a:r>
              <a:rPr lang="tr-TR" b="1" dirty="0">
                <a:solidFill>
                  <a:srgbClr val="000099"/>
                </a:solidFill>
                <a:latin typeface="Calibri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Adet)</a:t>
            </a:r>
          </a:p>
        </p:txBody>
      </p:sp>
      <p:pic>
        <p:nvPicPr>
          <p:cNvPr id="8" name="Picture 2" descr="d:\Users\koksalc\Desktop\dim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1" y="1489894"/>
            <a:ext cx="3240000" cy="1800000"/>
          </a:xfrm>
          <a:prstGeom prst="rect">
            <a:avLst/>
          </a:prstGeom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Users\fatihtufan\Desktop\23.jpg"/>
          <p:cNvPicPr preferRelativeResize="0"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2142" y="1531089"/>
            <a:ext cx="3240000" cy="1800000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  <p:sp>
        <p:nvSpPr>
          <p:cNvPr id="7" name="Metin kutusu 6"/>
          <p:cNvSpPr txBox="1"/>
          <p:nvPr/>
        </p:nvSpPr>
        <p:spPr>
          <a:xfrm>
            <a:off x="8447663" y="1161757"/>
            <a:ext cx="311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İşletmedeki Göletler (…. Adet)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6176176" y="3663732"/>
            <a:ext cx="4156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İşletmedeki Sulama Tesisleri (</a:t>
            </a:r>
            <a:r>
              <a:rPr lang="tr-TR" b="1" dirty="0">
                <a:solidFill>
                  <a:srgbClr val="000099"/>
                </a:solidFill>
                <a:latin typeface="Calibri"/>
              </a:rPr>
              <a:t>…….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Adet)</a:t>
            </a:r>
          </a:p>
        </p:txBody>
      </p:sp>
      <p:pic>
        <p:nvPicPr>
          <p:cNvPr id="6" name="Resim 5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610" y="1514484"/>
            <a:ext cx="3240000" cy="1800000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  <p:sp>
        <p:nvSpPr>
          <p:cNvPr id="14" name="Metin kutusu 13"/>
          <p:cNvSpPr txBox="1"/>
          <p:nvPr/>
        </p:nvSpPr>
        <p:spPr>
          <a:xfrm>
            <a:off x="16763" y="3573488"/>
            <a:ext cx="4156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İşletmedeki </a:t>
            </a:r>
            <a:r>
              <a:rPr kumimoji="0" 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İçmesuyu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Tesisleri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(….. Adet)</a:t>
            </a:r>
          </a:p>
        </p:txBody>
      </p:sp>
      <p:pic>
        <p:nvPicPr>
          <p:cNvPr id="4" name="Resim 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9" y="4232749"/>
            <a:ext cx="3240000" cy="1800000"/>
          </a:xfrm>
          <a:prstGeom prst="rect">
            <a:avLst/>
          </a:prstGeom>
        </p:spPr>
      </p:pic>
      <p:graphicFrame>
        <p:nvGraphicFramePr>
          <p:cNvPr id="16" name="Grafik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713696"/>
              </p:ext>
            </p:extLst>
          </p:nvPr>
        </p:nvGraphicFramePr>
        <p:xfrm>
          <a:off x="5509705" y="3969424"/>
          <a:ext cx="5088048" cy="278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Dikdörtgen 16"/>
          <p:cNvSpPr/>
          <p:nvPr/>
        </p:nvSpPr>
        <p:spPr>
          <a:xfrm>
            <a:off x="4802851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Barajlar ve Göletler </a:t>
            </a:r>
          </a:p>
        </p:txBody>
      </p:sp>
      <p:sp>
        <p:nvSpPr>
          <p:cNvPr id="18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DEVLET SU İŞLERİ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D5A3C47D-6CA3-482C-B252-65FA755326F3}"/>
              </a:ext>
            </a:extLst>
          </p:cNvPr>
          <p:cNvSpPr txBox="1"/>
          <p:nvPr/>
        </p:nvSpPr>
        <p:spPr>
          <a:xfrm>
            <a:off x="4353961" y="1156046"/>
            <a:ext cx="3278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İşletmedeki </a:t>
            </a:r>
            <a:r>
              <a:rPr kumimoji="0" 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HES’ler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lang="tr-TR" b="1" dirty="0">
                <a:solidFill>
                  <a:srgbClr val="0000CC"/>
                </a:solidFill>
                <a:latin typeface="Calibri" panose="020F0502020204030204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Adet)</a:t>
            </a:r>
          </a:p>
        </p:txBody>
      </p:sp>
      <p:pic>
        <p:nvPicPr>
          <p:cNvPr id="20" name="Resim 19">
            <a:extLst>
              <a:ext uri="{FF2B5EF4-FFF2-40B4-BE49-F238E27FC236}">
                <a16:creationId xmlns:a16="http://schemas.microsoft.com/office/drawing/2014/main" id="{F072F0AB-8F22-4F58-904E-36BC6FAB1A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634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0" y="1053523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2003-202.. Yılları Arasında Yapılan Yatırımlar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918" y="1719736"/>
            <a:ext cx="3455999" cy="2592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98" y="1685577"/>
            <a:ext cx="3456000" cy="2592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2" name="Dikdörtgen 11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Tamamlanan Yatırımlar </a:t>
            </a:r>
          </a:p>
        </p:txBody>
      </p:sp>
      <p:sp>
        <p:nvSpPr>
          <p:cNvPr id="14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DEVLET SU İŞLERİ</a:t>
            </a:r>
          </a:p>
        </p:txBody>
      </p:sp>
      <p:sp>
        <p:nvSpPr>
          <p:cNvPr id="11" name="Yuvarlatılmış Dikdörtgen 19">
            <a:extLst>
              <a:ext uri="{FF2B5EF4-FFF2-40B4-BE49-F238E27FC236}">
                <a16:creationId xmlns:a16="http://schemas.microsoft.com/office/drawing/2014/main" id="{588A2572-202B-4E21-86FE-AA531A47910E}"/>
              </a:ext>
            </a:extLst>
          </p:cNvPr>
          <p:cNvSpPr/>
          <p:nvPr/>
        </p:nvSpPr>
        <p:spPr>
          <a:xfrm>
            <a:off x="4154905" y="1685577"/>
            <a:ext cx="3882190" cy="326449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sz="2000" b="1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Milyar </a:t>
            </a:r>
            <a:r>
              <a:rPr lang="tr-TR" sz="2000" b="1" dirty="0">
                <a:solidFill>
                  <a:srgbClr val="FF0000"/>
                </a:solidFill>
                <a:latin typeface="Calibri" panose="020F0502020204030204"/>
              </a:rPr>
              <a:t>₺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Yatırım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Adet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İçmesuyu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Tesisi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Adet Baraj ve Gölet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 Adet Yeraltı Depolama Tesisi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Adet Sulama Tesisi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 Adet Arazi Toplulaştırma ve TİGH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  <a:cs typeface="Arial" charset="0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Adet Taşkın Koruma Tesisi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lang="tr-TR" dirty="0">
                <a:solidFill>
                  <a:prstClr val="black"/>
                </a:solidFill>
                <a:latin typeface="Calibri" panose="020F0502020204030204"/>
              </a:rPr>
              <a:t>….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Adet HES Tesisi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B51747E7-CFB7-49F2-9D0A-635185A4684A}"/>
              </a:ext>
            </a:extLst>
          </p:cNvPr>
          <p:cNvSpPr/>
          <p:nvPr/>
        </p:nvSpPr>
        <p:spPr>
          <a:xfrm>
            <a:off x="1863759" y="5088977"/>
            <a:ext cx="8660424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tr-TR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……..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dekar zirai arazi sulamaya açılmış, modern şartlarda sulanması sağlanmıştır.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tr-TR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……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adet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meskun mahal ve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……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dekar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zirai arazi taşkınlardan korunmuştur.</a:t>
            </a:r>
          </a:p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Yılda </a:t>
            </a:r>
            <a:r>
              <a:rPr lang="tr-TR" u="none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……..</a:t>
            </a:r>
            <a:r>
              <a:rPr kumimoji="0" lang="tr-TR" sz="1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Milyar </a:t>
            </a:r>
            <a:r>
              <a:rPr lang="tr-TR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₺</a:t>
            </a:r>
            <a:r>
              <a:rPr kumimoji="0" lang="tr-TR" sz="1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</a:t>
            </a:r>
            <a:r>
              <a:rPr kumimoji="0" lang="tr-TR" sz="1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tarımsal gelir artışı ve </a:t>
            </a:r>
            <a:r>
              <a:rPr lang="tr-TR" dirty="0">
                <a:solidFill>
                  <a:srgbClr val="FF0000"/>
                </a:solidFill>
                <a:latin typeface="Calibri" panose="020F0502020204030204"/>
                <a:cs typeface="Arial" charset="0"/>
              </a:rPr>
              <a:t>…….</a:t>
            </a:r>
            <a:r>
              <a:rPr kumimoji="0" lang="tr-TR" sz="1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 kişilik </a:t>
            </a:r>
            <a:r>
              <a:rPr kumimoji="0" lang="tr-TR" sz="1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istihdam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artışı sağlanmıştır.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86C9053A-2A86-4A79-A55F-2C2D30253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08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" y="940699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Devam Eden Büyük Su İşleri Çalışmaları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7960371" y="1530742"/>
            <a:ext cx="396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9386377" y="1566911"/>
            <a:ext cx="29810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1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Gazipaşa Ovası Sulaması İkmali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Devam Eden Çalışmalar </a:t>
            </a:r>
          </a:p>
        </p:txBody>
      </p:sp>
      <p:sp>
        <p:nvSpPr>
          <p:cNvPr id="24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DEVLET SU İŞLERİ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65DBD7AF-A771-4BC4-8573-7900FEF048F2}"/>
              </a:ext>
            </a:extLst>
          </p:cNvPr>
          <p:cNvSpPr/>
          <p:nvPr/>
        </p:nvSpPr>
        <p:spPr>
          <a:xfrm>
            <a:off x="376181" y="3105224"/>
            <a:ext cx="427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Adet </a:t>
            </a:r>
            <a:r>
              <a:rPr lang="tr-TR" b="1" dirty="0" err="1">
                <a:solidFill>
                  <a:srgbClr val="FF0000"/>
                </a:solidFill>
                <a:latin typeface="Calibri" panose="020F0502020204030204"/>
              </a:rPr>
              <a:t>İçmesuyu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 Tesisi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 err="1"/>
              <a:t>Karacaören</a:t>
            </a:r>
            <a:r>
              <a:rPr lang="tr-TR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2 Barajı </a:t>
            </a:r>
            <a:r>
              <a:rPr lang="tr-TR" b="1" dirty="0" err="1">
                <a:solidFill>
                  <a:prstClr val="black"/>
                </a:solidFill>
                <a:latin typeface="Calibri" panose="020F0502020204030204"/>
              </a:rPr>
              <a:t>İçmesuyu</a:t>
            </a: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 Tesisleri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Dikdörtgen 28">
            <a:extLst>
              <a:ext uri="{FF2B5EF4-FFF2-40B4-BE49-F238E27FC236}">
                <a16:creationId xmlns:a16="http://schemas.microsoft.com/office/drawing/2014/main" id="{62BA409A-7299-4C4F-A4DF-DC8EE6B9297A}"/>
              </a:ext>
            </a:extLst>
          </p:cNvPr>
          <p:cNvSpPr/>
          <p:nvPr/>
        </p:nvSpPr>
        <p:spPr>
          <a:xfrm>
            <a:off x="1209455" y="6208223"/>
            <a:ext cx="29810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Gazipaşa Ovası Sulaması İkmali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B6987ED1-C965-4294-A4CD-E174E69D0C54}"/>
              </a:ext>
            </a:extLst>
          </p:cNvPr>
          <p:cNvSpPr/>
          <p:nvPr/>
        </p:nvSpPr>
        <p:spPr>
          <a:xfrm>
            <a:off x="8703424" y="6195852"/>
            <a:ext cx="2852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tr-TR" sz="1400" b="1" i="1" dirty="0">
                <a:solidFill>
                  <a:prstClr val="black"/>
                </a:solidFill>
                <a:latin typeface="Calibri" panose="020F0502020204030204"/>
              </a:rPr>
              <a:t>Antalya Manavgat Çardak Barajı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:a16="http://schemas.microsoft.com/office/drawing/2014/main" id="{C12F0730-5931-4468-A471-A26BE120EDCA}"/>
              </a:ext>
            </a:extLst>
          </p:cNvPr>
          <p:cNvSpPr/>
          <p:nvPr/>
        </p:nvSpPr>
        <p:spPr>
          <a:xfrm>
            <a:off x="413642" y="1570142"/>
            <a:ext cx="5438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 Adet Baraj</a:t>
            </a:r>
          </a:p>
          <a:p>
            <a:pPr marL="285750" indent="-28575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b="1" dirty="0">
                <a:solidFill>
                  <a:prstClr val="black"/>
                </a:solidFill>
                <a:latin typeface="Calibri" panose="020F0502020204030204"/>
              </a:rPr>
              <a:t>Antalya Manavgat Çardak Barajı</a:t>
            </a:r>
          </a:p>
          <a:p>
            <a:pPr marL="285750" indent="-28575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b="1" dirty="0"/>
              <a:t>Antalya Alanya Yeniköy Barajı </a:t>
            </a:r>
          </a:p>
          <a:p>
            <a:pPr marL="285750" indent="-28575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b="1" dirty="0"/>
              <a:t>Kıbrıs Barajı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Resim 29">
            <a:extLst>
              <a:ext uri="{FF2B5EF4-FFF2-40B4-BE49-F238E27FC236}">
                <a16:creationId xmlns:a16="http://schemas.microsoft.com/office/drawing/2014/main" id="{626DB45F-5FD0-43ED-BB99-B07B0B0F90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24" y="3781072"/>
            <a:ext cx="3762222" cy="2402888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id="{C614C0DE-7F52-434E-8F10-F1C4B84120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429" y="4190347"/>
            <a:ext cx="3735755" cy="2101362"/>
          </a:xfrm>
          <a:prstGeom prst="rect">
            <a:avLst/>
          </a:prstGeom>
        </p:spPr>
      </p:pic>
      <p:sp>
        <p:nvSpPr>
          <p:cNvPr id="32" name="Yuvarlatılmış Dikdörtgen 19">
            <a:extLst>
              <a:ext uri="{FF2B5EF4-FFF2-40B4-BE49-F238E27FC236}">
                <a16:creationId xmlns:a16="http://schemas.microsoft.com/office/drawing/2014/main" id="{04ACE3F8-4E0C-4BD2-85AD-16C401290280}"/>
              </a:ext>
            </a:extLst>
          </p:cNvPr>
          <p:cNvSpPr/>
          <p:nvPr/>
        </p:nvSpPr>
        <p:spPr>
          <a:xfrm>
            <a:off x="4648381" y="4216540"/>
            <a:ext cx="2705100" cy="112269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Toplam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…..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tr-TR" sz="2000" b="1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Milyar </a:t>
            </a:r>
            <a:r>
              <a:rPr lang="tr-TR" sz="2000" b="1" dirty="0">
                <a:solidFill>
                  <a:srgbClr val="FF0000"/>
                </a:solidFill>
                <a:latin typeface="Calibri" panose="020F0502020204030204"/>
              </a:rPr>
              <a:t>₺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Yatırım</a:t>
            </a: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C34514A1-ABF8-446E-BAFE-4810EB7F451F}"/>
              </a:ext>
            </a:extLst>
          </p:cNvPr>
          <p:cNvSpPr/>
          <p:nvPr/>
        </p:nvSpPr>
        <p:spPr>
          <a:xfrm>
            <a:off x="5978544" y="1418419"/>
            <a:ext cx="62134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…..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Adet Sulama Tesisi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Dim Barajı Sulaması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Gazipaşa Ovası Sulaması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/>
              <a:t>Antalya Alanya Yeniköy Barajı Sulaması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b="1" dirty="0"/>
              <a:t>Kıbrıs Barajı Sulaması</a:t>
            </a:r>
          </a:p>
          <a:p>
            <a:pPr marL="285750" lvl="0" indent="-28575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b="1" dirty="0"/>
              <a:t>Antalya Manavgat Çardak Barajı Sulaması</a:t>
            </a:r>
          </a:p>
          <a:p>
            <a:pPr marL="285750" lvl="0" indent="-285750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b="1" dirty="0"/>
              <a:t>Antalya Finike </a:t>
            </a:r>
            <a:r>
              <a:rPr lang="tr-TR" b="1" dirty="0" err="1"/>
              <a:t>Kapıçay</a:t>
            </a:r>
            <a:r>
              <a:rPr lang="tr-TR" b="1" dirty="0"/>
              <a:t> </a:t>
            </a:r>
            <a:r>
              <a:rPr lang="tr-TR" b="1" dirty="0" err="1"/>
              <a:t>Göleti</a:t>
            </a:r>
            <a:r>
              <a:rPr lang="tr-TR" b="1" dirty="0"/>
              <a:t> Sulaması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id="{98274E70-6465-4D01-A73B-8CCA2C1C860D}"/>
              </a:ext>
            </a:extLst>
          </p:cNvPr>
          <p:cNvSpPr/>
          <p:nvPr/>
        </p:nvSpPr>
        <p:spPr>
          <a:xfrm>
            <a:off x="6000931" y="3421697"/>
            <a:ext cx="360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Adet Taşkın Koruma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Aksu Çayı Taşkın Koruma 2.Kısım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1A11891D-A424-41A6-A40D-25B2FCF2C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37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222</Words>
  <Application>Microsoft Office PowerPoint</Application>
  <PresentationFormat>Geniş ekran</PresentationFormat>
  <Paragraphs>50</Paragraphs>
  <Slides>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Teması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12</cp:revision>
  <dcterms:created xsi:type="dcterms:W3CDTF">2020-06-29T08:30:23Z</dcterms:created>
  <dcterms:modified xsi:type="dcterms:W3CDTF">2024-05-07T11:04:10Z</dcterms:modified>
</cp:coreProperties>
</file>