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1194" r:id="rId2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7" d="100"/>
          <a:sy n="77" d="100"/>
        </p:scale>
        <p:origin x="102" y="24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tr-T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spc="0" baseline="0">
                <a:solidFill>
                  <a:srgbClr val="0000CC"/>
                </a:solidFill>
                <a:latin typeface="+mn-lt"/>
                <a:ea typeface="+mn-ea"/>
                <a:cs typeface="+mn-cs"/>
              </a:defRPr>
            </a:pPr>
            <a:r>
              <a:rPr lang="tr-TR" sz="1400" b="1" baseline="0" dirty="0">
                <a:solidFill>
                  <a:srgbClr val="0000CC"/>
                </a:solidFill>
              </a:rPr>
              <a:t>Serbest Bölge </a:t>
            </a:r>
            <a:r>
              <a:rPr lang="tr-TR" sz="1400" b="1" dirty="0">
                <a:solidFill>
                  <a:srgbClr val="0000CC"/>
                </a:solidFill>
              </a:rPr>
              <a:t>Ticaretinin Yönü</a:t>
            </a:r>
          </a:p>
          <a:p>
            <a:pPr>
              <a:defRPr sz="1400" b="1">
                <a:solidFill>
                  <a:srgbClr val="0000CC"/>
                </a:solidFill>
              </a:defRPr>
            </a:pPr>
            <a:r>
              <a:rPr lang="tr-TR" sz="1400" b="1" dirty="0">
                <a:solidFill>
                  <a:srgbClr val="0000CC"/>
                </a:solidFill>
              </a:rPr>
              <a:t> (2023)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spc="0" baseline="0">
              <a:solidFill>
                <a:srgbClr val="0000CC"/>
              </a:solidFill>
              <a:latin typeface="+mn-lt"/>
              <a:ea typeface="+mn-ea"/>
              <a:cs typeface="+mn-cs"/>
            </a:defRPr>
          </a:pPr>
          <a:endParaRPr lang="tr-TR"/>
        </a:p>
      </c:txPr>
    </c:title>
    <c:autoTitleDeleted val="0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tx>
            <c:strRef>
              <c:f>Sayfa1!$B$1</c:f>
              <c:strCache>
                <c:ptCount val="1"/>
                <c:pt idx="0">
                  <c:v>Ticaretin Yönü</c:v>
                </c:pt>
              </c:strCache>
            </c:strRef>
          </c:tx>
          <c:spPr>
            <a:ln w="6350"/>
            <a:scene3d>
              <a:camera prst="orthographicFront"/>
              <a:lightRig rig="threePt" dir="t"/>
            </a:scene3d>
            <a:sp3d>
              <a:bevelT/>
              <a:contourClr>
                <a:srgbClr val="000000"/>
              </a:contourClr>
            </a:sp3d>
          </c:spPr>
          <c:dPt>
            <c:idx val="0"/>
            <c:bubble3D val="0"/>
            <c:explosion val="7"/>
            <c:spPr>
              <a:solidFill>
                <a:schemeClr val="accent1"/>
              </a:solidFill>
              <a:ln w="6350">
                <a:solidFill>
                  <a:schemeClr val="lt1"/>
                </a:solidFill>
              </a:ln>
              <a:effectLst/>
              <a:scene3d>
                <a:camera prst="orthographicFront"/>
                <a:lightRig rig="threePt" dir="t"/>
              </a:scene3d>
              <a:sp3d contourW="6350">
                <a:bevelT/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70B9-486E-9F7C-23E135919B29}"/>
              </c:ext>
            </c:extLst>
          </c:dPt>
          <c:dPt>
            <c:idx val="1"/>
            <c:bubble3D val="0"/>
            <c:explosion val="14"/>
            <c:spPr>
              <a:solidFill>
                <a:schemeClr val="accent2"/>
              </a:solidFill>
              <a:ln w="6350">
                <a:solidFill>
                  <a:schemeClr val="lt1"/>
                </a:solidFill>
              </a:ln>
              <a:effectLst/>
              <a:scene3d>
                <a:camera prst="orthographicFront"/>
                <a:lightRig rig="threePt" dir="t"/>
              </a:scene3d>
              <a:sp3d contourW="6350">
                <a:bevelT/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70B9-486E-9F7C-23E135919B29}"/>
              </c:ext>
            </c:extLst>
          </c:dPt>
          <c:dPt>
            <c:idx val="2"/>
            <c:bubble3D val="0"/>
            <c:explosion val="14"/>
            <c:spPr>
              <a:solidFill>
                <a:schemeClr val="accent6">
                  <a:lumMod val="60000"/>
                  <a:lumOff val="40000"/>
                </a:schemeClr>
              </a:solidFill>
              <a:ln w="6350">
                <a:solidFill>
                  <a:schemeClr val="lt1"/>
                </a:solidFill>
              </a:ln>
              <a:effectLst/>
              <a:scene3d>
                <a:camera prst="orthographicFront"/>
                <a:lightRig rig="threePt" dir="t"/>
              </a:scene3d>
              <a:sp3d contourW="6350">
                <a:bevelT/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70B9-486E-9F7C-23E135919B29}"/>
              </c:ext>
            </c:extLst>
          </c:dPt>
          <c:dPt>
            <c:idx val="3"/>
            <c:bubble3D val="0"/>
            <c:explosion val="16"/>
            <c:spPr>
              <a:solidFill>
                <a:schemeClr val="accent4"/>
              </a:solidFill>
              <a:ln w="6350">
                <a:solidFill>
                  <a:schemeClr val="lt1"/>
                </a:solidFill>
              </a:ln>
              <a:effectLst/>
              <a:scene3d>
                <a:camera prst="orthographicFront"/>
                <a:lightRig rig="threePt" dir="t"/>
              </a:scene3d>
              <a:sp3d contourW="6350">
                <a:bevelT/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7-70B9-486E-9F7C-23E135919B29}"/>
              </c:ext>
            </c:extLst>
          </c:dPt>
          <c:dLbls>
            <c:dLbl>
              <c:idx val="0"/>
              <c:layout>
                <c:manualLayout>
                  <c:x val="-3.9024245551105223E-2"/>
                  <c:y val="7.6559980060914148E-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10%</a:t>
                    </a:r>
                  </a:p>
                </c:rich>
              </c:tx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70B9-486E-9F7C-23E135919B29}"/>
                </c:ext>
              </c:extLst>
            </c:dLbl>
            <c:dLbl>
              <c:idx val="1"/>
              <c:layout>
                <c:manualLayout>
                  <c:x val="-9.9559764189249375E-2"/>
                  <c:y val="3.6424933021472705E-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11%</a:t>
                    </a:r>
                  </a:p>
                </c:rich>
              </c:tx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70B9-486E-9F7C-23E135919B29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dirty="0"/>
                      <a:t>46%</a:t>
                    </a:r>
                  </a:p>
                </c:rich>
              </c:tx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70B9-486E-9F7C-23E135919B2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1" i="0" u="none" strike="noStrike" kern="1200" baseline="0">
                    <a:solidFill>
                      <a:srgbClr val="000000"/>
                    </a:solidFill>
                    <a:latin typeface="+mn-lt"/>
                    <a:ea typeface="+mn-ea"/>
                    <a:cs typeface="+mn-cs"/>
                  </a:defRPr>
                </a:pPr>
                <a:endParaRPr lang="tr-TR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Sayfa1!$A$2:$A$5</c:f>
              <c:strCache>
                <c:ptCount val="4"/>
                <c:pt idx="0">
                  <c:v>SB'den Yurtiçine</c:v>
                </c:pt>
                <c:pt idx="1">
                  <c:v>Yurtiçinden SB'ye</c:v>
                </c:pt>
                <c:pt idx="2">
                  <c:v>SB'den Yurtdışına</c:v>
                </c:pt>
                <c:pt idx="3">
                  <c:v>Yutrtdışından SB'ye</c:v>
                </c:pt>
              </c:strCache>
            </c:strRef>
          </c:cat>
          <c:val>
            <c:numRef>
              <c:f>Sayfa1!$B$2:$B$5</c:f>
              <c:numCache>
                <c:formatCode>#,##0</c:formatCode>
                <c:ptCount val="4"/>
                <c:pt idx="0">
                  <c:v>110677723</c:v>
                </c:pt>
                <c:pt idx="1">
                  <c:v>119776377</c:v>
                </c:pt>
                <c:pt idx="2">
                  <c:v>498381750</c:v>
                </c:pt>
                <c:pt idx="3">
                  <c:v>365412609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70B9-486E-9F7C-23E135919B2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 w="6350">
          <a:noFill/>
        </a:ln>
        <a:effectLst/>
      </c:spPr>
    </c:plotArea>
    <c:legend>
      <c:legendPos val="b"/>
      <c:layout>
        <c:manualLayout>
          <c:xMode val="edge"/>
          <c:yMode val="edge"/>
          <c:x val="0.10817921389343857"/>
          <c:y val="0.76774216588236766"/>
          <c:w val="0.74107096093518088"/>
          <c:h val="0.18613517872377638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1" i="0" u="none" strike="noStrike" kern="1200" baseline="0">
              <a:solidFill>
                <a:schemeClr val="dk1"/>
              </a:solidFill>
              <a:latin typeface="+mn-lt"/>
              <a:ea typeface="+mn-ea"/>
              <a:cs typeface="+mn-cs"/>
            </a:defRPr>
          </a:pPr>
          <a:endParaRPr lang="tr-TR"/>
        </a:p>
      </c:txPr>
    </c:legend>
    <c:plotVisOnly val="1"/>
    <c:dispBlanksAs val="zero"/>
    <c:showDLblsOverMax val="0"/>
  </c:chart>
  <c:spPr>
    <a:solidFill>
      <a:schemeClr val="lt1"/>
    </a:solidFill>
    <a:ln w="12700" cap="flat" cmpd="sng" algn="ctr">
      <a:solidFill>
        <a:sysClr val="windowText" lastClr="000000"/>
      </a:solidFill>
      <a:prstDash val="solid"/>
      <a:miter lim="800000"/>
    </a:ln>
    <a:effectLst/>
  </c:spPr>
  <c:txPr>
    <a:bodyPr/>
    <a:lstStyle/>
    <a:p>
      <a:pPr>
        <a:defRPr>
          <a:solidFill>
            <a:schemeClr val="dk1"/>
          </a:solidFill>
          <a:latin typeface="+mn-lt"/>
          <a:ea typeface="+mn-ea"/>
          <a:cs typeface="+mn-cs"/>
        </a:defRPr>
      </a:pPr>
      <a:endParaRPr lang="tr-TR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tr-T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spc="0" baseline="0">
                <a:solidFill>
                  <a:srgbClr val="0000CC"/>
                </a:solidFill>
                <a:latin typeface="+mn-lt"/>
                <a:ea typeface="+mn-ea"/>
                <a:cs typeface="+mn-cs"/>
              </a:defRPr>
            </a:pPr>
            <a:r>
              <a:rPr lang="en-US" sz="1400" b="1" dirty="0" err="1">
                <a:solidFill>
                  <a:srgbClr val="0000CC"/>
                </a:solidFill>
              </a:rPr>
              <a:t>Ticaret</a:t>
            </a:r>
            <a:r>
              <a:rPr lang="en-US" sz="1400" b="1" dirty="0">
                <a:solidFill>
                  <a:srgbClr val="0000CC"/>
                </a:solidFill>
              </a:rPr>
              <a:t> </a:t>
            </a:r>
            <a:r>
              <a:rPr lang="en-US" sz="1400" b="1" dirty="0" err="1">
                <a:solidFill>
                  <a:srgbClr val="0000CC"/>
                </a:solidFill>
              </a:rPr>
              <a:t>Hacminin</a:t>
            </a:r>
            <a:r>
              <a:rPr lang="en-US" sz="1400" b="1" dirty="0">
                <a:solidFill>
                  <a:srgbClr val="0000CC"/>
                </a:solidFill>
              </a:rPr>
              <a:t> </a:t>
            </a:r>
            <a:r>
              <a:rPr lang="en-US" sz="1400" b="1" dirty="0" err="1">
                <a:solidFill>
                  <a:srgbClr val="0000CC"/>
                </a:solidFill>
              </a:rPr>
              <a:t>Sek</a:t>
            </a:r>
            <a:r>
              <a:rPr lang="tr-TR" sz="1400" b="1" dirty="0" err="1">
                <a:solidFill>
                  <a:srgbClr val="0000CC"/>
                </a:solidFill>
              </a:rPr>
              <a:t>tö</a:t>
            </a:r>
            <a:r>
              <a:rPr lang="en-US" sz="1400" b="1" dirty="0" err="1">
                <a:solidFill>
                  <a:srgbClr val="0000CC"/>
                </a:solidFill>
              </a:rPr>
              <a:t>rlere</a:t>
            </a:r>
            <a:r>
              <a:rPr lang="en-US" sz="1400" b="1" dirty="0">
                <a:solidFill>
                  <a:srgbClr val="0000CC"/>
                </a:solidFill>
              </a:rPr>
              <a:t> </a:t>
            </a:r>
            <a:r>
              <a:rPr lang="en-US" sz="1400" b="1" dirty="0" err="1">
                <a:solidFill>
                  <a:srgbClr val="0000CC"/>
                </a:solidFill>
              </a:rPr>
              <a:t>Dağılımı</a:t>
            </a:r>
            <a:endParaRPr lang="tr-TR" sz="1400" b="1" dirty="0">
              <a:solidFill>
                <a:srgbClr val="0000CC"/>
              </a:solidFill>
            </a:endParaRPr>
          </a:p>
          <a:p>
            <a:pPr>
              <a:defRPr sz="1400" b="1">
                <a:solidFill>
                  <a:srgbClr val="0000CC"/>
                </a:solidFill>
              </a:defRPr>
            </a:pPr>
            <a:r>
              <a:rPr lang="tr-TR" sz="1400" b="1" dirty="0">
                <a:solidFill>
                  <a:srgbClr val="0000CC"/>
                </a:solidFill>
              </a:rPr>
              <a:t> (2023) </a:t>
            </a:r>
            <a:endParaRPr lang="en-US" sz="1400" b="1" dirty="0">
              <a:solidFill>
                <a:srgbClr val="0000CC"/>
              </a:solidFill>
            </a:endParaRPr>
          </a:p>
        </c:rich>
      </c:tx>
      <c:layout>
        <c:manualLayout>
          <c:xMode val="edge"/>
          <c:yMode val="edge"/>
          <c:x val="0.20184610743084169"/>
          <c:y val="2.420944108142297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spc="0" baseline="0">
              <a:solidFill>
                <a:srgbClr val="0000CC"/>
              </a:solidFill>
              <a:latin typeface="+mn-lt"/>
              <a:ea typeface="+mn-ea"/>
              <a:cs typeface="+mn-cs"/>
            </a:defRPr>
          </a:pPr>
          <a:endParaRPr lang="tr-TR"/>
        </a:p>
      </c:txPr>
    </c:title>
    <c:autoTitleDeleted val="0"/>
    <c:view3D>
      <c:rotX val="30"/>
      <c:rotY val="245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9.6407625184669277E-2"/>
          <c:y val="0.21180138533849022"/>
          <c:w val="0.81283593552885769"/>
          <c:h val="0.60190379822988549"/>
        </c:manualLayout>
      </c:layout>
      <c:pie3DChart>
        <c:varyColors val="1"/>
        <c:ser>
          <c:idx val="0"/>
          <c:order val="0"/>
          <c:tx>
            <c:strRef>
              <c:f>Sayfa1!$B$1</c:f>
              <c:strCache>
                <c:ptCount val="1"/>
                <c:pt idx="0">
                  <c:v>Ticaret Hacminin Sekötrlere Dağılımı</c:v>
                </c:pt>
              </c:strCache>
            </c:strRef>
          </c:tx>
          <c:spPr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c:spPr>
          <c:explosion val="9"/>
          <c:dPt>
            <c:idx val="0"/>
            <c:bubble3D val="0"/>
            <c:spPr>
              <a:solidFill>
                <a:schemeClr val="accent6">
                  <a:lumMod val="60000"/>
                  <a:lumOff val="40000"/>
                </a:schemeClr>
              </a:solidFill>
              <a:ln w="25400"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/>
              </a:sp3d>
            </c:spPr>
            <c:extLst>
              <c:ext xmlns:c16="http://schemas.microsoft.com/office/drawing/2014/chart" uri="{C3380CC4-5D6E-409C-BE32-E72D297353CC}">
                <c16:uniqueId val="{00000001-A224-4EF9-A33D-AD95D7DFCDDE}"/>
              </c:ext>
            </c:extLst>
          </c:dPt>
          <c:dPt>
            <c:idx val="1"/>
            <c:bubble3D val="0"/>
            <c:spPr>
              <a:solidFill>
                <a:schemeClr val="accent5">
                  <a:lumMod val="60000"/>
                  <a:lumOff val="40000"/>
                </a:schemeClr>
              </a:solidFill>
              <a:ln w="25400"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/>
              </a:sp3d>
            </c:spPr>
            <c:extLst>
              <c:ext xmlns:c16="http://schemas.microsoft.com/office/drawing/2014/chart" uri="{C3380CC4-5D6E-409C-BE32-E72D297353CC}">
                <c16:uniqueId val="{00000003-A224-4EF9-A33D-AD95D7DFCDDE}"/>
              </c:ext>
            </c:extLst>
          </c:dPt>
          <c:dPt>
            <c:idx val="2"/>
            <c:bubble3D val="0"/>
            <c:spPr>
              <a:solidFill>
                <a:schemeClr val="bg2">
                  <a:lumMod val="50000"/>
                </a:schemeClr>
              </a:solidFill>
              <a:ln w="25400"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/>
              </a:sp3d>
            </c:spPr>
            <c:extLst>
              <c:ext xmlns:c16="http://schemas.microsoft.com/office/drawing/2014/chart" uri="{C3380CC4-5D6E-409C-BE32-E72D297353CC}">
                <c16:uniqueId val="{00000005-A224-4EF9-A33D-AD95D7DFCDDE}"/>
              </c:ext>
            </c:extLst>
          </c:dPt>
          <c:dPt>
            <c:idx val="3"/>
            <c:bubble3D val="0"/>
            <c:explosion val="10"/>
            <c:spPr>
              <a:solidFill>
                <a:schemeClr val="accent4">
                  <a:lumMod val="60000"/>
                  <a:lumOff val="40000"/>
                </a:schemeClr>
              </a:solidFill>
              <a:ln w="25400"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/>
              </a:sp3d>
            </c:spPr>
            <c:extLst>
              <c:ext xmlns:c16="http://schemas.microsoft.com/office/drawing/2014/chart" uri="{C3380CC4-5D6E-409C-BE32-E72D297353CC}">
                <c16:uniqueId val="{00000007-A224-4EF9-A33D-AD95D7DFCDDE}"/>
              </c:ext>
            </c:extLst>
          </c:dPt>
          <c:dPt>
            <c:idx val="4"/>
            <c:bubble3D val="0"/>
            <c:explosion val="10"/>
            <c:spPr>
              <a:solidFill>
                <a:srgbClr val="C00000"/>
              </a:solidFill>
              <a:ln w="25400"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/>
              </a:sp3d>
            </c:spPr>
            <c:extLst>
              <c:ext xmlns:c16="http://schemas.microsoft.com/office/drawing/2014/chart" uri="{C3380CC4-5D6E-409C-BE32-E72D297353CC}">
                <c16:uniqueId val="{00000009-A224-4EF9-A33D-AD95D7DFCDDE}"/>
              </c:ext>
            </c:extLst>
          </c:dPt>
          <c:dLbls>
            <c:dLbl>
              <c:idx val="0"/>
              <c:layout>
                <c:manualLayout>
                  <c:x val="-7.2437478557306742E-2"/>
                  <c:y val="5.5411710482174636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A224-4EF9-A33D-AD95D7DFCDDE}"/>
                </c:ext>
              </c:extLst>
            </c:dLbl>
            <c:dLbl>
              <c:idx val="1"/>
              <c:layout>
                <c:manualLayout>
                  <c:x val="-1.6927435033367175E-2"/>
                  <c:y val="-5.5919456859538676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A224-4EF9-A33D-AD95D7DFCDDE}"/>
                </c:ext>
              </c:extLst>
            </c:dLbl>
            <c:dLbl>
              <c:idx val="2"/>
              <c:layout>
                <c:manualLayout>
                  <c:x val="7.8334636396443752E-2"/>
                  <c:y val="-8.2402355139546846E-3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A224-4EF9-A33D-AD95D7DFCDDE}"/>
                </c:ext>
              </c:extLst>
            </c:dLbl>
            <c:dLbl>
              <c:idx val="3"/>
              <c:layout>
                <c:manualLayout>
                  <c:x val="2.0976127023511652E-2"/>
                  <c:y val="0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A224-4EF9-A33D-AD95D7DFCDDE}"/>
                </c:ext>
              </c:extLst>
            </c:dLbl>
            <c:dLbl>
              <c:idx val="4"/>
              <c:layout>
                <c:manualLayout>
                  <c:x val="-1.9195187581015016E-2"/>
                  <c:y val="-4.9200987902081876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A224-4EF9-A33D-AD95D7DFCDD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1" i="0" u="none" strike="noStrike" kern="1200" baseline="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pPr>
                <a:endParaRPr lang="tr-TR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Sayfa1!$A$2:$A$6</c:f>
              <c:strCache>
                <c:ptCount val="5"/>
                <c:pt idx="0">
                  <c:v>Medikal</c:v>
                </c:pt>
                <c:pt idx="1">
                  <c:v>Yat/Tekne</c:v>
                </c:pt>
                <c:pt idx="2">
                  <c:v>Elektrik-Elektronik</c:v>
                </c:pt>
                <c:pt idx="3">
                  <c:v>Maden Çimento</c:v>
                </c:pt>
                <c:pt idx="4">
                  <c:v>Diğer</c:v>
                </c:pt>
              </c:strCache>
            </c:strRef>
          </c:cat>
          <c:val>
            <c:numRef>
              <c:f>Sayfa1!$B$2:$B$6</c:f>
              <c:numCache>
                <c:formatCode>#,##0</c:formatCode>
                <c:ptCount val="5"/>
                <c:pt idx="0">
                  <c:v>480947986</c:v>
                </c:pt>
                <c:pt idx="1">
                  <c:v>320387216</c:v>
                </c:pt>
                <c:pt idx="2">
                  <c:v>135281677</c:v>
                </c:pt>
                <c:pt idx="3">
                  <c:v>62879320</c:v>
                </c:pt>
                <c:pt idx="4">
                  <c:v>94752260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A224-4EF9-A33D-AD95D7DFCDD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zero"/>
    <c:showDLblsOverMax val="0"/>
  </c:chart>
  <c:spPr>
    <a:solidFill>
      <a:schemeClr val="lt1"/>
    </a:solidFill>
    <a:ln w="12700" cap="flat" cmpd="sng" algn="ctr">
      <a:solidFill>
        <a:sysClr val="windowText" lastClr="000000"/>
      </a:solidFill>
      <a:prstDash val="solid"/>
      <a:miter lim="800000"/>
    </a:ln>
    <a:effectLst/>
  </c:spPr>
  <c:txPr>
    <a:bodyPr/>
    <a:lstStyle/>
    <a:p>
      <a:pPr>
        <a:defRPr>
          <a:solidFill>
            <a:schemeClr val="dk1"/>
          </a:solidFill>
          <a:latin typeface="+mn-lt"/>
          <a:ea typeface="+mn-ea"/>
          <a:cs typeface="+mn-cs"/>
        </a:defRPr>
      </a:pPr>
      <a:endParaRPr lang="tr-T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/>
              <a:t>Asıl alt başlık stilini düzenlemek için tıklayın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09D89C-B251-483F-BD30-5E6582406228}" type="datetimeFigureOut">
              <a:rPr lang="tr-TR" smtClean="0"/>
              <a:t>7.05.2024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B484FB-632F-47C9-A5F9-F0925F6D2A2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8531351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09D89C-B251-483F-BD30-5E6582406228}" type="datetimeFigureOut">
              <a:rPr lang="tr-TR" smtClean="0"/>
              <a:t>7.05.2024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B484FB-632F-47C9-A5F9-F0925F6D2A2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0103225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09D89C-B251-483F-BD30-5E6582406228}" type="datetimeFigureOut">
              <a:rPr lang="tr-TR" smtClean="0"/>
              <a:t>7.05.2024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B484FB-632F-47C9-A5F9-F0925F6D2A2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798493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09D89C-B251-483F-BD30-5E6582406228}" type="datetimeFigureOut">
              <a:rPr lang="tr-TR" smtClean="0"/>
              <a:t>7.05.2024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B484FB-632F-47C9-A5F9-F0925F6D2A2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5405855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09D89C-B251-483F-BD30-5E6582406228}" type="datetimeFigureOut">
              <a:rPr lang="tr-TR" smtClean="0"/>
              <a:t>7.05.2024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B484FB-632F-47C9-A5F9-F0925F6D2A2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6159147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09D89C-B251-483F-BD30-5E6582406228}" type="datetimeFigureOut">
              <a:rPr lang="tr-TR" smtClean="0"/>
              <a:t>7.05.2024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B484FB-632F-47C9-A5F9-F0925F6D2A2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6166671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09D89C-B251-483F-BD30-5E6582406228}" type="datetimeFigureOut">
              <a:rPr lang="tr-TR" smtClean="0"/>
              <a:t>7.05.2024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B484FB-632F-47C9-A5F9-F0925F6D2A2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2642630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09D89C-B251-483F-BD30-5E6582406228}" type="datetimeFigureOut">
              <a:rPr lang="tr-TR" smtClean="0"/>
              <a:t>7.05.2024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B484FB-632F-47C9-A5F9-F0925F6D2A2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07097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09D89C-B251-483F-BD30-5E6582406228}" type="datetimeFigureOut">
              <a:rPr lang="tr-TR" smtClean="0"/>
              <a:t>7.05.2024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B484FB-632F-47C9-A5F9-F0925F6D2A2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7967469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09D89C-B251-483F-BD30-5E6582406228}" type="datetimeFigureOut">
              <a:rPr lang="tr-TR" smtClean="0"/>
              <a:t>7.05.2024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B484FB-632F-47C9-A5F9-F0925F6D2A2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8372016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09D89C-B251-483F-BD30-5E6582406228}" type="datetimeFigureOut">
              <a:rPr lang="tr-TR" smtClean="0"/>
              <a:t>7.05.2024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B484FB-632F-47C9-A5F9-F0925F6D2A2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8803491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09D89C-B251-483F-BD30-5E6582406228}" type="datetimeFigureOut">
              <a:rPr lang="tr-TR" smtClean="0"/>
              <a:t>7.05.2024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B484FB-632F-47C9-A5F9-F0925F6D2A2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872027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chart" Target="../charts/chart2.xml"/><Relationship Id="rId5" Type="http://schemas.openxmlformats.org/officeDocument/2006/relationships/chart" Target="../charts/chart1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1" name="Resim 3">
            <a:extLst>
              <a:ext uri="{FF2B5EF4-FFF2-40B4-BE49-F238E27FC236}">
                <a16:creationId xmlns:a16="http://schemas.microsoft.com/office/drawing/2014/main" id="{AE66B766-A82D-4B18-A80D-479CEF61FD5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988" y="1009650"/>
            <a:ext cx="3514725" cy="2343150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Resim 4">
            <a:extLst>
              <a:ext uri="{FF2B5EF4-FFF2-40B4-BE49-F238E27FC236}">
                <a16:creationId xmlns:a16="http://schemas.microsoft.com/office/drawing/2014/main" id="{CF4FC4B3-548C-4428-A482-C13A2944F00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4025" y="996950"/>
            <a:ext cx="3746500" cy="2378075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Dikdörtgen 15">
            <a:extLst>
              <a:ext uri="{FF2B5EF4-FFF2-40B4-BE49-F238E27FC236}">
                <a16:creationId xmlns:a16="http://schemas.microsoft.com/office/drawing/2014/main" id="{1240DBBF-618F-492A-A3F2-089EF0A2665A}"/>
              </a:ext>
            </a:extLst>
          </p:cNvPr>
          <p:cNvSpPr/>
          <p:nvPr/>
        </p:nvSpPr>
        <p:spPr>
          <a:xfrm>
            <a:off x="4811713" y="0"/>
            <a:ext cx="7380287" cy="82867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3200" b="1" i="1" dirty="0">
                <a:solidFill>
                  <a:srgbClr val="A50021"/>
                </a:solidFill>
              </a:rPr>
              <a:t>Serbest Bölge </a:t>
            </a:r>
          </a:p>
        </p:txBody>
      </p:sp>
      <p:sp>
        <p:nvSpPr>
          <p:cNvPr id="17" name="Dikdörtgen 5">
            <a:extLst>
              <a:ext uri="{FF2B5EF4-FFF2-40B4-BE49-F238E27FC236}">
                <a16:creationId xmlns:a16="http://schemas.microsoft.com/office/drawing/2014/main" id="{00F98CA8-B5CF-410D-94B5-73767C991839}"/>
              </a:ext>
            </a:extLst>
          </p:cNvPr>
          <p:cNvSpPr/>
          <p:nvPr/>
        </p:nvSpPr>
        <p:spPr>
          <a:xfrm>
            <a:off x="0" y="0"/>
            <a:ext cx="5400000" cy="828000"/>
          </a:xfrm>
          <a:custGeom>
            <a:avLst/>
            <a:gdLst>
              <a:gd name="connsiteX0" fmla="*/ 0 w 4579374"/>
              <a:gd name="connsiteY0" fmla="*/ 0 h 942190"/>
              <a:gd name="connsiteX1" fmla="*/ 4579374 w 4579374"/>
              <a:gd name="connsiteY1" fmla="*/ 0 h 942190"/>
              <a:gd name="connsiteX2" fmla="*/ 4579374 w 4579374"/>
              <a:gd name="connsiteY2" fmla="*/ 942190 h 942190"/>
              <a:gd name="connsiteX3" fmla="*/ 0 w 4579374"/>
              <a:gd name="connsiteY3" fmla="*/ 942190 h 942190"/>
              <a:gd name="connsiteX4" fmla="*/ 0 w 4579374"/>
              <a:gd name="connsiteY4" fmla="*/ 0 h 942190"/>
              <a:gd name="connsiteX0" fmla="*/ 0 w 4579374"/>
              <a:gd name="connsiteY0" fmla="*/ 0 h 942190"/>
              <a:gd name="connsiteX1" fmla="*/ 4579374 w 4579374"/>
              <a:gd name="connsiteY1" fmla="*/ 0 h 942190"/>
              <a:gd name="connsiteX2" fmla="*/ 4070555 w 4579374"/>
              <a:gd name="connsiteY2" fmla="*/ 942190 h 942190"/>
              <a:gd name="connsiteX3" fmla="*/ 0 w 4579374"/>
              <a:gd name="connsiteY3" fmla="*/ 942190 h 942190"/>
              <a:gd name="connsiteX4" fmla="*/ 0 w 4579374"/>
              <a:gd name="connsiteY4" fmla="*/ 0 h 9421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79374" h="942190">
                <a:moveTo>
                  <a:pt x="0" y="0"/>
                </a:moveTo>
                <a:lnTo>
                  <a:pt x="4579374" y="0"/>
                </a:lnTo>
                <a:lnTo>
                  <a:pt x="4070555" y="942190"/>
                </a:lnTo>
                <a:lnTo>
                  <a:pt x="0" y="94219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A82843">
                  <a:shade val="30000"/>
                  <a:satMod val="115000"/>
                </a:srgbClr>
              </a:gs>
              <a:gs pos="50000">
                <a:srgbClr val="A82843">
                  <a:shade val="67500"/>
                  <a:satMod val="115000"/>
                </a:srgbClr>
              </a:gs>
              <a:gs pos="100000">
                <a:srgbClr val="A82843">
                  <a:shade val="100000"/>
                  <a:satMod val="115000"/>
                </a:srgbClr>
              </a:gs>
            </a:gsLst>
            <a:path path="circle">
              <a:fillToRect l="100000" t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hangingPunct="1">
              <a:defRPr/>
            </a:pPr>
            <a:r>
              <a:rPr lang="tr-TR" sz="3600" b="1" i="1" dirty="0">
                <a:solidFill>
                  <a:srgbClr val="FFFFFF"/>
                </a:solidFill>
                <a:cs typeface="Arial" charset="0"/>
              </a:rPr>
              <a:t> DIŞ TİCARET</a:t>
            </a:r>
          </a:p>
        </p:txBody>
      </p:sp>
      <p:sp>
        <p:nvSpPr>
          <p:cNvPr id="11" name="Text Box 3">
            <a:extLst>
              <a:ext uri="{FF2B5EF4-FFF2-40B4-BE49-F238E27FC236}">
                <a16:creationId xmlns:a16="http://schemas.microsoft.com/office/drawing/2014/main" id="{F509F468-1B0E-4CC8-8192-DEE9366866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36338" y="1010106"/>
            <a:ext cx="4115266" cy="203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rgbClr val="CC0000"/>
              </a:buClr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tr-TR" altLang="tr-TR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Kuruluş </a:t>
            </a:r>
            <a:r>
              <a:rPr kumimoji="0" lang="tr-TR" altLang="tr-TR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1987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rgbClr val="CC0000"/>
              </a:buClr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tr-TR" altLang="tr-TR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Alanı …..</a:t>
            </a:r>
            <a:r>
              <a:rPr kumimoji="0" lang="tr-TR" altLang="tr-TR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m² 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rgbClr val="CC0000"/>
              </a:buClr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tr-TR" altLang="tr-TR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202.. Ticaret Hacmi </a:t>
            </a:r>
            <a:r>
              <a:rPr lang="tr-TR" altLang="tr-TR" sz="1400" dirty="0">
                <a:solidFill>
                  <a:prstClr val="black"/>
                </a:solidFill>
                <a:latin typeface="Calibri" panose="020F0502020204030204"/>
              </a:rPr>
              <a:t>…..</a:t>
            </a:r>
            <a:r>
              <a:rPr kumimoji="0" lang="tr-TR" altLang="tr-TR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Milyon $</a:t>
            </a:r>
          </a:p>
          <a:p>
            <a:pPr marL="285750" lvl="0" indent="-285750">
              <a:spcBef>
                <a:spcPct val="0"/>
              </a:spcBef>
              <a:buClr>
                <a:srgbClr val="CC0000"/>
              </a:buClr>
              <a:buFont typeface="Wingdings" panose="05000000000000000000" pitchFamily="2" charset="2"/>
              <a:buChar char="Ø"/>
              <a:defRPr/>
            </a:pPr>
            <a:r>
              <a:rPr lang="tr-TR" altLang="tr-TR" sz="1400" dirty="0">
                <a:latin typeface="Calibri" panose="020F0502020204030204"/>
              </a:rPr>
              <a:t>202.. </a:t>
            </a:r>
            <a:r>
              <a:rPr lang="tr-TR" altLang="tr-TR" sz="1400" dirty="0">
                <a:solidFill>
                  <a:prstClr val="black"/>
                </a:solidFill>
                <a:latin typeface="Calibri" panose="020F0502020204030204"/>
              </a:rPr>
              <a:t>Ticaret Hacmi  …..</a:t>
            </a:r>
            <a:r>
              <a:rPr lang="tr-TR" altLang="tr-TR" sz="1400" dirty="0">
                <a:latin typeface="Calibri" panose="020F0502020204030204"/>
              </a:rPr>
              <a:t> Milyon $</a:t>
            </a:r>
          </a:p>
          <a:p>
            <a:pPr marL="285750" lvl="0" indent="-285750">
              <a:spcBef>
                <a:spcPct val="0"/>
              </a:spcBef>
              <a:buClr>
                <a:srgbClr val="CC0000"/>
              </a:buClr>
              <a:buFont typeface="Wingdings" panose="05000000000000000000" pitchFamily="2" charset="2"/>
              <a:buChar char="Ø"/>
              <a:defRPr/>
            </a:pPr>
            <a:r>
              <a:rPr kumimoji="0" lang="tr-TR" altLang="tr-TR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202..</a:t>
            </a:r>
            <a:r>
              <a:rPr lang="tr-TR" altLang="tr-TR" sz="1400" dirty="0">
                <a:latin typeface="Calibri" panose="020F0502020204030204"/>
              </a:rPr>
              <a:t> </a:t>
            </a:r>
            <a:r>
              <a:rPr lang="tr-TR" altLang="tr-TR" sz="1400" dirty="0">
                <a:solidFill>
                  <a:prstClr val="black"/>
                </a:solidFill>
                <a:latin typeface="Calibri" panose="020F0502020204030204"/>
              </a:rPr>
              <a:t>Ticaret Hacmi  …..</a:t>
            </a:r>
            <a:r>
              <a:rPr lang="tr-TR" altLang="tr-TR" sz="1400" dirty="0">
                <a:latin typeface="Calibri" panose="020F0502020204030204"/>
              </a:rPr>
              <a:t> Milyon  $</a:t>
            </a:r>
            <a:endParaRPr kumimoji="0" lang="tr-TR" altLang="tr-TR" sz="1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alibri" panose="020F0502020204030204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rgbClr val="CC0000"/>
              </a:buClr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lang="tr-TR" altLang="tr-TR" sz="1400" dirty="0">
                <a:latin typeface="Calibri" panose="020F0502020204030204"/>
              </a:rPr>
              <a:t>1988-202.. </a:t>
            </a:r>
            <a:r>
              <a:rPr lang="tr-TR" altLang="tr-TR" sz="1400" dirty="0" err="1">
                <a:latin typeface="Calibri" panose="020F0502020204030204"/>
              </a:rPr>
              <a:t>Top.Tic</a:t>
            </a:r>
            <a:r>
              <a:rPr lang="tr-TR" altLang="tr-TR" sz="1400" dirty="0">
                <a:latin typeface="Calibri" panose="020F0502020204030204"/>
              </a:rPr>
              <a:t>. Hacmi </a:t>
            </a:r>
            <a:r>
              <a:rPr kumimoji="0" lang="tr-TR" altLang="tr-TR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lang="tr-TR" altLang="tr-TR" sz="1400" dirty="0">
                <a:solidFill>
                  <a:srgbClr val="FF0000"/>
                </a:solidFill>
                <a:latin typeface="Calibri" panose="020F0502020204030204"/>
              </a:rPr>
              <a:t>……</a:t>
            </a:r>
            <a:r>
              <a:rPr kumimoji="0" lang="tr-TR" altLang="tr-TR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Milyar $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rgbClr val="CC0000"/>
              </a:buClr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tr-TR" altLang="tr-TR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Firma Sayısı </a:t>
            </a:r>
            <a:r>
              <a:rPr lang="tr-TR" altLang="tr-TR" sz="1400" dirty="0">
                <a:solidFill>
                  <a:prstClr val="black"/>
                </a:solidFill>
                <a:latin typeface="Calibri" panose="020F0502020204030204"/>
              </a:rPr>
              <a:t>….</a:t>
            </a:r>
            <a:endParaRPr kumimoji="0" lang="tr-TR" altLang="tr-TR" sz="1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rgbClr val="CC0000"/>
              </a:buClr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tr-TR" altLang="tr-TR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Doluluk Oranı </a:t>
            </a:r>
            <a:r>
              <a:rPr kumimoji="0" lang="tr-TR" altLang="tr-TR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% </a:t>
            </a:r>
            <a:r>
              <a:rPr lang="tr-TR" altLang="tr-TR" sz="1400" dirty="0">
                <a:latin typeface="Calibri" panose="020F0502020204030204"/>
              </a:rPr>
              <a:t>….</a:t>
            </a:r>
            <a:endParaRPr kumimoji="0" lang="tr-TR" altLang="tr-TR" sz="1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rgbClr val="CC0000"/>
              </a:buClr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tr-TR" altLang="tr-TR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İstihdam</a:t>
            </a:r>
            <a:r>
              <a:rPr kumimoji="0" lang="tr-TR" altLang="tr-TR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……….</a:t>
            </a:r>
            <a:r>
              <a:rPr kumimoji="0" lang="tr-TR" altLang="tr-TR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kişi</a:t>
            </a:r>
          </a:p>
        </p:txBody>
      </p:sp>
      <p:pic>
        <p:nvPicPr>
          <p:cNvPr id="10" name="Resim 9">
            <a:extLst>
              <a:ext uri="{FF2B5EF4-FFF2-40B4-BE49-F238E27FC236}">
                <a16:creationId xmlns:a16="http://schemas.microsoft.com/office/drawing/2014/main" id="{5731B81A-E7B5-44A1-BE95-3ACEF3F2AB0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491244" y="6123266"/>
            <a:ext cx="700756" cy="680734"/>
          </a:xfrm>
          <a:prstGeom prst="rect">
            <a:avLst/>
          </a:prstGeom>
        </p:spPr>
      </p:pic>
      <p:graphicFrame>
        <p:nvGraphicFramePr>
          <p:cNvPr id="13" name="Grafik 12">
            <a:extLst>
              <a:ext uri="{FF2B5EF4-FFF2-40B4-BE49-F238E27FC236}">
                <a16:creationId xmlns:a16="http://schemas.microsoft.com/office/drawing/2014/main" id="{F2786DA8-B3DD-4FDD-9D19-BEEC5CC562D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513711729"/>
              </p:ext>
            </p:extLst>
          </p:nvPr>
        </p:nvGraphicFramePr>
        <p:xfrm>
          <a:off x="1397532" y="3577999"/>
          <a:ext cx="4336635" cy="30530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5" name="Grafik 14">
            <a:extLst>
              <a:ext uri="{FF2B5EF4-FFF2-40B4-BE49-F238E27FC236}">
                <a16:creationId xmlns:a16="http://schemas.microsoft.com/office/drawing/2014/main" id="{BFC337E8-568A-452F-B0D4-2FED649F6FC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9887040"/>
              </p:ext>
            </p:extLst>
          </p:nvPr>
        </p:nvGraphicFramePr>
        <p:xfrm>
          <a:off x="6434990" y="3577999"/>
          <a:ext cx="4419600" cy="29942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90</Words>
  <Application>Microsoft Office PowerPoint</Application>
  <PresentationFormat>Geniş ekran</PresentationFormat>
  <Paragraphs>23</Paragraphs>
  <Slides>1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4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Wingdings</vt:lpstr>
      <vt:lpstr>Office Teması</vt:lpstr>
      <vt:lpstr>PowerPoint Sunusu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Uğur ÖZDEMİR</dc:creator>
  <cp:lastModifiedBy>Uğur ÖZDEMİR</cp:lastModifiedBy>
  <cp:revision>10</cp:revision>
  <dcterms:created xsi:type="dcterms:W3CDTF">2020-06-29T08:40:03Z</dcterms:created>
  <dcterms:modified xsi:type="dcterms:W3CDTF">2024-05-07T10:55:41Z</dcterms:modified>
</cp:coreProperties>
</file>